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7" r:id="rId2"/>
    <p:sldId id="264" r:id="rId3"/>
    <p:sldId id="280" r:id="rId4"/>
    <p:sldId id="271" r:id="rId5"/>
    <p:sldId id="282" r:id="rId6"/>
    <p:sldId id="272" r:id="rId7"/>
    <p:sldId id="273" r:id="rId8"/>
    <p:sldId id="275" r:id="rId9"/>
    <p:sldId id="285" r:id="rId10"/>
    <p:sldId id="276" r:id="rId11"/>
    <p:sldId id="277" r:id="rId12"/>
    <p:sldId id="283" r:id="rId13"/>
    <p:sldId id="278" r:id="rId14"/>
    <p:sldId id="284" r:id="rId15"/>
    <p:sldId id="268" r:id="rId16"/>
    <p:sldId id="269" r:id="rId17"/>
    <p:sldId id="270" r:id="rId18"/>
    <p:sldId id="261" r:id="rId19"/>
    <p:sldId id="262" r:id="rId20"/>
    <p:sldId id="256" r:id="rId21"/>
    <p:sldId id="259" r:id="rId22"/>
    <p:sldId id="265" r:id="rId23"/>
    <p:sldId id="266" r:id="rId24"/>
    <p:sldId id="260" r:id="rId25"/>
    <p:sldId id="279" r:id="rId26"/>
    <p:sldId id="281" r:id="rId2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2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Feuille_Microsoft_Office_Excel1.xlsx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D:\Amicale%20Seniors%20Chassieu\GESTION%20ADHERANTS\Fichier%20Adh&#233;rents202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style val="5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fr-FR"/>
              <a:t>Repartition des Années de naissance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spPr>
            <a:gradFill>
              <a:gsLst>
                <a:gs pos="0">
                  <a:schemeClr val="accent3"/>
                </a:gs>
                <a:gs pos="100000">
                  <a:schemeClr val="accent3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Feuil1!$A$2:$A$11</c:f>
              <c:numCache>
                <c:formatCode>General</c:formatCode>
                <c:ptCount val="10"/>
                <c:pt idx="0">
                  <c:v>1928</c:v>
                </c:pt>
                <c:pt idx="1">
                  <c:v>1933</c:v>
                </c:pt>
                <c:pt idx="2">
                  <c:v>1938</c:v>
                </c:pt>
                <c:pt idx="3">
                  <c:v>1943</c:v>
                </c:pt>
                <c:pt idx="4">
                  <c:v>1948</c:v>
                </c:pt>
                <c:pt idx="5">
                  <c:v>1953</c:v>
                </c:pt>
                <c:pt idx="6">
                  <c:v>1958</c:v>
                </c:pt>
                <c:pt idx="7">
                  <c:v>1963</c:v>
                </c:pt>
                <c:pt idx="8">
                  <c:v>1968</c:v>
                </c:pt>
                <c:pt idx="9">
                  <c:v>1973</c:v>
                </c:pt>
              </c:numCache>
            </c:numRef>
          </c:cat>
          <c:val>
            <c:numRef>
              <c:f>Feuil1!$C$2:$C$11</c:f>
              <c:numCache>
                <c:formatCode>0%</c:formatCode>
                <c:ptCount val="10"/>
                <c:pt idx="0">
                  <c:v>6.211180124223609E-3</c:v>
                </c:pt>
                <c:pt idx="1">
                  <c:v>0</c:v>
                </c:pt>
                <c:pt idx="2">
                  <c:v>1.2422360248447218E-2</c:v>
                </c:pt>
                <c:pt idx="3">
                  <c:v>9.9378881987577647E-2</c:v>
                </c:pt>
                <c:pt idx="4">
                  <c:v>0.22360248447204986</c:v>
                </c:pt>
                <c:pt idx="5">
                  <c:v>0.28571428571428592</c:v>
                </c:pt>
                <c:pt idx="6">
                  <c:v>0.24223602484472062</c:v>
                </c:pt>
                <c:pt idx="7">
                  <c:v>0.11801242236024852</c:v>
                </c:pt>
                <c:pt idx="8">
                  <c:v>0</c:v>
                </c:pt>
                <c:pt idx="9">
                  <c:v>1.2422360248447218E-2</c:v>
                </c:pt>
              </c:numCache>
            </c:numRef>
          </c:val>
        </c:ser>
        <c:dLbls>
          <c:showVal val="1"/>
        </c:dLbls>
        <c:gapWidth val="41"/>
        <c:axId val="86637952"/>
        <c:axId val="92546176"/>
      </c:barChart>
      <c:catAx>
        <c:axId val="8663795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fr-FR"/>
          </a:p>
        </c:txPr>
        <c:crossAx val="92546176"/>
        <c:crosses val="autoZero"/>
        <c:auto val="1"/>
        <c:lblAlgn val="ctr"/>
        <c:lblOffset val="100"/>
      </c:catAx>
      <c:valAx>
        <c:axId val="92546176"/>
        <c:scaling>
          <c:orientation val="minMax"/>
        </c:scaling>
        <c:delete val="1"/>
        <c:axPos val="l"/>
        <c:numFmt formatCode="0%" sourceLinked="1"/>
        <c:majorTickMark val="none"/>
        <c:tickLblPos val="none"/>
        <c:crossAx val="86637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style val="5"/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fr-FR"/>
              <a:t>Repartition des Index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"/>
          <c:y val="0.11629071485020397"/>
          <c:w val="0.96399934544264443"/>
          <c:h val="0.83572428853396463"/>
        </c:manualLayout>
      </c:layout>
      <c:barChart>
        <c:barDir val="col"/>
        <c:grouping val="clustered"/>
        <c:ser>
          <c:idx val="0"/>
          <c:order val="0"/>
          <c:spPr>
            <a:gradFill>
              <a:gsLst>
                <a:gs pos="0">
                  <a:schemeClr val="accent3"/>
                </a:gs>
                <a:gs pos="100000">
                  <a:schemeClr val="accent3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'Repartition index'!$A$2:$A$12</c:f>
              <c:numCache>
                <c:formatCode>General</c:formatCode>
                <c:ptCount val="11"/>
                <c:pt idx="0">
                  <c:v>8</c:v>
                </c:pt>
                <c:pt idx="1">
                  <c:v>13</c:v>
                </c:pt>
                <c:pt idx="2">
                  <c:v>18</c:v>
                </c:pt>
                <c:pt idx="3">
                  <c:v>23</c:v>
                </c:pt>
                <c:pt idx="4">
                  <c:v>28</c:v>
                </c:pt>
                <c:pt idx="5">
                  <c:v>33</c:v>
                </c:pt>
                <c:pt idx="6">
                  <c:v>38</c:v>
                </c:pt>
                <c:pt idx="7">
                  <c:v>43</c:v>
                </c:pt>
                <c:pt idx="8">
                  <c:v>48</c:v>
                </c:pt>
                <c:pt idx="9">
                  <c:v>53</c:v>
                </c:pt>
                <c:pt idx="10">
                  <c:v>54</c:v>
                </c:pt>
              </c:numCache>
            </c:numRef>
          </c:cat>
          <c:val>
            <c:numRef>
              <c:f>'Repartition index'!$B$2:$B$12</c:f>
              <c:numCache>
                <c:formatCode>General</c:formatCode>
                <c:ptCount val="11"/>
                <c:pt idx="0">
                  <c:v>0</c:v>
                </c:pt>
                <c:pt idx="1">
                  <c:v>6</c:v>
                </c:pt>
                <c:pt idx="2">
                  <c:v>26</c:v>
                </c:pt>
                <c:pt idx="3">
                  <c:v>26</c:v>
                </c:pt>
                <c:pt idx="4">
                  <c:v>35</c:v>
                </c:pt>
                <c:pt idx="5">
                  <c:v>29</c:v>
                </c:pt>
                <c:pt idx="6">
                  <c:v>10</c:v>
                </c:pt>
                <c:pt idx="7">
                  <c:v>3</c:v>
                </c:pt>
                <c:pt idx="8">
                  <c:v>2</c:v>
                </c:pt>
                <c:pt idx="9">
                  <c:v>4</c:v>
                </c:pt>
                <c:pt idx="10">
                  <c:v>19</c:v>
                </c:pt>
              </c:numCache>
            </c:numRef>
          </c:val>
        </c:ser>
        <c:dLbls>
          <c:showVal val="1"/>
        </c:dLbls>
        <c:gapWidth val="41"/>
        <c:axId val="92652288"/>
        <c:axId val="92653824"/>
      </c:barChart>
      <c:catAx>
        <c:axId val="9265228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fr-FR"/>
          </a:p>
        </c:txPr>
        <c:crossAx val="92653824"/>
        <c:crosses val="autoZero"/>
        <c:auto val="1"/>
        <c:lblAlgn val="ctr"/>
        <c:lblOffset val="100"/>
      </c:catAx>
      <c:valAx>
        <c:axId val="92653824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92652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AB5669-BBE4-4BF3-B589-DF64CCFA01F4}" type="datetimeFigureOut">
              <a:rPr lang="fr-FR" smtClean="0"/>
              <a:pPr/>
              <a:t>10/01/2025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7D94E-419A-4D40-8D0F-977BB80D384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75760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7D94E-419A-4D40-8D0F-977BB80D3840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542692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6BDF7-C497-472A-9DDB-CC8A80E66112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79647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fr-FR" dirty="0" smtClean="0"/>
              <a:t>Cliquez pour modifier le style du titre</a:t>
            </a:r>
            <a:endParaRPr kumimoji="0" lang="en-US" dirty="0"/>
          </a:p>
        </p:txBody>
      </p:sp>
      <p:sp>
        <p:nvSpPr>
          <p:cNvPr id="22" name="Sous-titr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909DF5-6933-40BB-889E-36D89613D15A}" type="datetimeFigureOut">
              <a:rPr lang="fr-FR" smtClean="0"/>
              <a:pPr/>
              <a:t>10/01/2025</a:t>
            </a:fld>
            <a:endParaRPr lang="fr-FR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847EFB-4832-4000-9D5F-4014CC560AD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909DF5-6933-40BB-889E-36D89613D15A}" type="datetimeFigureOut">
              <a:rPr lang="fr-FR" smtClean="0"/>
              <a:pPr/>
              <a:t>10/01/2025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847EFB-4832-4000-9D5F-4014CC560AD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909DF5-6933-40BB-889E-36D89613D15A}" type="datetimeFigureOut">
              <a:rPr lang="fr-FR" smtClean="0"/>
              <a:pPr/>
              <a:t>10/01/2025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847EFB-4832-4000-9D5F-4014CC560AD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909DF5-6933-40BB-889E-36D89613D15A}" type="datetimeFigureOut">
              <a:rPr lang="fr-FR" smtClean="0"/>
              <a:pPr/>
              <a:t>10/01/2025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847EFB-4832-4000-9D5F-4014CC560AD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909DF5-6933-40BB-889E-36D89613D15A}" type="datetimeFigureOut">
              <a:rPr lang="fr-FR" smtClean="0"/>
              <a:pPr/>
              <a:t>10/01/2025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847EFB-4832-4000-9D5F-4014CC560AD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909DF5-6933-40BB-889E-36D89613D15A}" type="datetimeFigureOut">
              <a:rPr lang="fr-FR" smtClean="0"/>
              <a:pPr/>
              <a:t>10/01/2025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847EFB-4832-4000-9D5F-4014CC560AD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909DF5-6933-40BB-889E-36D89613D15A}" type="datetimeFigureOut">
              <a:rPr lang="fr-FR" smtClean="0"/>
              <a:pPr/>
              <a:t>10/01/2025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847EFB-4832-4000-9D5F-4014CC560AD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909DF5-6933-40BB-889E-36D89613D15A}" type="datetimeFigureOut">
              <a:rPr lang="fr-FR" smtClean="0"/>
              <a:pPr/>
              <a:t>10/01/2025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847EFB-4832-4000-9D5F-4014CC560AD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909DF5-6933-40BB-889E-36D89613D15A}" type="datetimeFigureOut">
              <a:rPr lang="fr-FR" smtClean="0"/>
              <a:pPr/>
              <a:t>10/01/2025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847EFB-4832-4000-9D5F-4014CC560AD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909DF5-6933-40BB-889E-36D89613D15A}" type="datetimeFigureOut">
              <a:rPr lang="fr-FR" smtClean="0"/>
              <a:pPr/>
              <a:t>10/01/2025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847EFB-4832-4000-9D5F-4014CC560AD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909DF5-6933-40BB-889E-36D89613D15A}" type="datetimeFigureOut">
              <a:rPr lang="fr-FR" smtClean="0"/>
              <a:pPr/>
              <a:t>10/01/2025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847EFB-4832-4000-9D5F-4014CC560AD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9" name="Organigramme : Processu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Organigramme : Processu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cteurs 6"/>
          <p:cNvSpPr/>
          <p:nvPr userDrawn="1"/>
        </p:nvSpPr>
        <p:spPr>
          <a:xfrm>
            <a:off x="-815927" y="-81947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 userDrawn="1"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Bouée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fr-FR" dirty="0" smtClean="0"/>
              <a:t>Cliquez pour modifier le style du titre</a:t>
            </a:r>
            <a:endParaRPr kumimoji="0" lang="en-US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fr-FR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dirty="0" smtClean="0"/>
              <a:t>Deuxième niveau</a:t>
            </a:r>
          </a:p>
          <a:p>
            <a:pPr lvl="2" eaLnBrk="1" latinLnBrk="0" hangingPunct="1"/>
            <a:r>
              <a:rPr kumimoji="0" lang="fr-FR" dirty="0" smtClean="0"/>
              <a:t>Troisième niveau</a:t>
            </a:r>
          </a:p>
          <a:p>
            <a:pPr lvl="3" eaLnBrk="1" latinLnBrk="0" hangingPunct="1"/>
            <a:r>
              <a:rPr kumimoji="0" lang="fr-FR" dirty="0" smtClean="0"/>
              <a:t>Quatrième niveau</a:t>
            </a:r>
          </a:p>
          <a:p>
            <a:pPr lvl="4" eaLnBrk="1" latinLnBrk="0" hangingPunct="1"/>
            <a:r>
              <a:rPr kumimoji="0" lang="fr-FR" dirty="0" smtClean="0"/>
              <a:t>Cinquième niveau</a:t>
            </a:r>
            <a:endParaRPr kumimoji="0" lang="en-US" dirty="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1909DF5-6933-40BB-889E-36D89613D15A}" type="datetimeFigureOut">
              <a:rPr lang="fr-FR" smtClean="0"/>
              <a:pPr/>
              <a:t>10/01/2025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847EFB-4832-4000-9D5F-4014CC560AD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accent4">
              <a:lumMod val="50000"/>
            </a:schemeClr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290" name="AutoShape 2" descr="https://s2.qwant.com/thumbr/474x267/4/3/d63799e5570b2a5bcaec07a0a082861cb186339694f5abd9d2eeb7c0d2c0b3/th.jpg?u=https%3A%2F%2Ftse.mm.bing.net%2Fth%3Fid%3DOIP.rbnKMnt9NZw-PT4fhIpT5QHaEL%26pid%3DApi&amp;q=0&amp;b=1&amp;p=0&amp;a=0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4" name="Image 13" descr="Amicale 1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07504" y="6131942"/>
            <a:ext cx="1043147" cy="6094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../Sorties-Voyage/Hyeres/Voyage%20Hyeres%202024.mp4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../Sorties-Voyage/Bordeaux/Voyage%202025/Voyage%20Bordeaux%202025%20V3.mp4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Amicale 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1" y="1412776"/>
            <a:ext cx="9144000" cy="5262563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0" y="355303"/>
            <a:ext cx="9144000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 smtClean="0">
                <a:solidFill>
                  <a:srgbClr val="002060"/>
                </a:solidFill>
                <a:latin typeface="Cambria" pitchFamily="18" charset="0"/>
              </a:rPr>
              <a:t>ASSEMBLEE  ANNUELLE 2024</a:t>
            </a:r>
            <a:endParaRPr lang="fr-FR" sz="44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-99392"/>
            <a:ext cx="7498080" cy="1143000"/>
          </a:xfrm>
        </p:spPr>
        <p:txBody>
          <a:bodyPr/>
          <a:lstStyle/>
          <a:p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LUNDIS DE L’AMITIE</a:t>
            </a:r>
            <a:endParaRPr lang="fr-FR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03648" y="980728"/>
            <a:ext cx="7498080" cy="5400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16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Bilan 2024</a:t>
            </a:r>
          </a:p>
          <a:p>
            <a:r>
              <a:rPr lang="fr-FR" sz="1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155 adhérents ont joué au moins une fois </a:t>
            </a:r>
          </a:p>
          <a:p>
            <a:r>
              <a:rPr lang="fr-FR" sz="1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40 au moins 6 fois sur 8</a:t>
            </a:r>
          </a:p>
          <a:p>
            <a:endParaRPr lang="fr-FR" sz="16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fr-FR" sz="1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Pour rappel, le principe de ces rencontres est de </a:t>
            </a:r>
          </a:p>
          <a:p>
            <a:r>
              <a:rPr lang="fr-FR" sz="1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mixer au mieux les équipes en fonction du niveau de jeu</a:t>
            </a:r>
          </a:p>
          <a:p>
            <a:r>
              <a:rPr lang="fr-FR" sz="1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ne pas jouer 2 fois de suite avec la même personne</a:t>
            </a:r>
          </a:p>
          <a:p>
            <a:endParaRPr lang="fr-FR" sz="16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fr-FR" sz="16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Pour  2025</a:t>
            </a:r>
          </a:p>
          <a:p>
            <a:r>
              <a:rPr lang="fr-FR" sz="1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10 dates ont été fixées ( pas de lundis de l’Amitié en Juillet et Août)</a:t>
            </a:r>
          </a:p>
          <a:p>
            <a:r>
              <a:rPr lang="fr-FR" sz="1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Comme en 2024, le rendez-vous est à </a:t>
            </a:r>
            <a:r>
              <a:rPr lang="fr-FR" sz="16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8h30</a:t>
            </a:r>
            <a:r>
              <a:rPr lang="fr-FR" sz="1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pour un départ à 9h, </a:t>
            </a:r>
          </a:p>
          <a:p>
            <a:r>
              <a:rPr lang="fr-FR" sz="1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 8h45, sans nouvelle, les équipes sont reformées. </a:t>
            </a:r>
          </a:p>
          <a:p>
            <a:r>
              <a:rPr lang="fr-FR" sz="1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Afin de répondre aux nombreuses demandes de partir du 1 ou du 10; </a:t>
            </a:r>
          </a:p>
          <a:p>
            <a:pPr>
              <a:buNone/>
            </a:pPr>
            <a:r>
              <a:rPr lang="fr-FR" sz="1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Les 18 trous seront renumérotés  </a:t>
            </a:r>
            <a:r>
              <a:rPr lang="fr-FR" sz="16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 ou 10 </a:t>
            </a:r>
            <a:r>
              <a:rPr lang="fr-FR" sz="16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 accord de la direction en attente)</a:t>
            </a:r>
          </a:p>
          <a:p>
            <a:endParaRPr lang="fr-FR" sz="16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fr-FR" sz="16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Défection :  Nous remercions tous ceux qui nous préviennent de plus en plus tôt ou qui viennent le lundi matin pour nous informer</a:t>
            </a:r>
            <a:endParaRPr lang="fr-FR" sz="16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063880" y="648866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chemeClr val="accent3">
                    <a:lumMod val="75000"/>
                  </a:schemeClr>
                </a:solidFill>
              </a:rPr>
              <a:t>Andrée</a:t>
            </a:r>
            <a:endParaRPr lang="fr-FR" i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fr-FR" b="1" dirty="0" smtClean="0">
                <a:ln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HIVERNALES/ESTIVALES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fr-FR" b="1" dirty="0">
                <a:solidFill>
                  <a:schemeClr val="accent4">
                    <a:lumMod val="75000"/>
                  </a:schemeClr>
                </a:solidFill>
                <a:latin typeface="Bookman Old Style" pitchFamily="18" charset="0"/>
              </a:rPr>
              <a:t>Accès aux compétitions : </a:t>
            </a:r>
            <a:endParaRPr lang="fr-FR" b="1" dirty="0" smtClean="0">
              <a:solidFill>
                <a:schemeClr val="accent4">
                  <a:lumMod val="75000"/>
                </a:schemeClr>
              </a:solidFill>
              <a:latin typeface="Bookman Old Style" pitchFamily="18" charset="0"/>
            </a:endParaRPr>
          </a:p>
          <a:p>
            <a:pPr algn="ctr">
              <a:buNone/>
            </a:pPr>
            <a:endParaRPr lang="fr-FR" b="1" dirty="0">
              <a:solidFill>
                <a:schemeClr val="accent4">
                  <a:lumMod val="75000"/>
                </a:schemeClr>
              </a:solidFill>
              <a:latin typeface="Bookman Old Style" pitchFamily="18" charset="0"/>
            </a:endParaRPr>
          </a:p>
          <a:p>
            <a:pPr>
              <a:lnSpc>
                <a:spcPct val="120000"/>
              </a:lnSpc>
            </a:pPr>
            <a:r>
              <a:rPr lang="fr-FR" dirty="0">
                <a:solidFill>
                  <a:schemeClr val="accent4">
                    <a:lumMod val="75000"/>
                  </a:schemeClr>
                </a:solidFill>
                <a:latin typeface="Bookman Old Style" pitchFamily="18" charset="0"/>
              </a:rPr>
              <a:t>Adhésion à l'amicale et à l'AS</a:t>
            </a:r>
          </a:p>
          <a:p>
            <a:pPr>
              <a:lnSpc>
                <a:spcPct val="120000"/>
              </a:lnSpc>
            </a:pPr>
            <a:r>
              <a:rPr lang="fr-FR" dirty="0">
                <a:solidFill>
                  <a:schemeClr val="accent4">
                    <a:lumMod val="75000"/>
                  </a:schemeClr>
                </a:solidFill>
                <a:latin typeface="Bookman Old Style" pitchFamily="18" charset="0"/>
              </a:rPr>
              <a:t>Inscription via ISP </a:t>
            </a:r>
          </a:p>
          <a:p>
            <a:pPr>
              <a:lnSpc>
                <a:spcPct val="120000"/>
              </a:lnSpc>
            </a:pPr>
            <a:r>
              <a:rPr lang="fr-FR" dirty="0">
                <a:solidFill>
                  <a:schemeClr val="accent4">
                    <a:lumMod val="75000"/>
                  </a:schemeClr>
                </a:solidFill>
                <a:latin typeface="Bookman Old Style" pitchFamily="18" charset="0"/>
              </a:rPr>
              <a:t>Nombre de joueurs inscrits : 12 (en équipe de 2 sauf compétition individuelle) + liste d'attente suivant quota et sur décision du président des Estivales/Hivernales</a:t>
            </a:r>
          </a:p>
          <a:p>
            <a:pPr>
              <a:lnSpc>
                <a:spcPct val="120000"/>
              </a:lnSpc>
            </a:pPr>
            <a:r>
              <a:rPr lang="fr-FR" dirty="0">
                <a:solidFill>
                  <a:schemeClr val="accent4">
                    <a:lumMod val="75000"/>
                  </a:schemeClr>
                </a:solidFill>
                <a:latin typeface="Bookman Old Style" pitchFamily="18" charset="0"/>
              </a:rPr>
              <a:t>Le joueur qui s'inscrit seul n'est pas prioritaire.</a:t>
            </a:r>
          </a:p>
          <a:p>
            <a:pPr>
              <a:lnSpc>
                <a:spcPct val="120000"/>
              </a:lnSpc>
            </a:pPr>
            <a:r>
              <a:rPr lang="fr-FR" dirty="0">
                <a:solidFill>
                  <a:schemeClr val="accent4">
                    <a:lumMod val="75000"/>
                  </a:schemeClr>
                </a:solidFill>
                <a:latin typeface="Bookman Old Style" pitchFamily="18" charset="0"/>
              </a:rPr>
              <a:t>Les capitaines se réservent le droit de choisir 3 équipes pour assurer au Club de Chassieu, un résultat BRUT et 2 résultats NET</a:t>
            </a:r>
          </a:p>
          <a:p>
            <a:pPr>
              <a:lnSpc>
                <a:spcPct val="120000"/>
              </a:lnSpc>
            </a:pPr>
            <a:r>
              <a:rPr lang="fr-FR" dirty="0">
                <a:solidFill>
                  <a:schemeClr val="accent4">
                    <a:lumMod val="75000"/>
                  </a:schemeClr>
                </a:solidFill>
                <a:latin typeface="Bookman Old Style" pitchFamily="18" charset="0"/>
              </a:rPr>
              <a:t>Porter la tenue du Club (</a:t>
            </a:r>
            <a:r>
              <a:rPr lang="fr-FR" b="1" dirty="0">
                <a:solidFill>
                  <a:srgbClr val="FF0000"/>
                </a:solidFill>
                <a:latin typeface="Bookman Old Style" pitchFamily="18" charset="0"/>
              </a:rPr>
              <a:t>Rouge</a:t>
            </a:r>
            <a:r>
              <a:rPr lang="fr-FR" b="1" dirty="0">
                <a:solidFill>
                  <a:schemeClr val="accent4">
                    <a:lumMod val="75000"/>
                  </a:schemeClr>
                </a:solidFill>
                <a:latin typeface="Bookman Old Style" pitchFamily="18" charset="0"/>
              </a:rPr>
              <a:t> et </a:t>
            </a:r>
            <a:r>
              <a:rPr lang="fr-FR" b="1" dirty="0">
                <a:solidFill>
                  <a:schemeClr val="bg1"/>
                </a:solidFill>
                <a:latin typeface="Bookman Old Style" pitchFamily="18" charset="0"/>
              </a:rPr>
              <a:t>Noir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  <a:latin typeface="Bookman Old Style" pitchFamily="18" charset="0"/>
              </a:rPr>
              <a:t>)</a:t>
            </a:r>
          </a:p>
          <a:p>
            <a:endParaRPr lang="fr-FR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063880" y="648866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chemeClr val="accent3">
                    <a:lumMod val="75000"/>
                  </a:schemeClr>
                </a:solidFill>
              </a:rPr>
              <a:t>Martine</a:t>
            </a:r>
            <a:endParaRPr lang="fr-FR" i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31640" y="1772816"/>
            <a:ext cx="7498080" cy="34213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24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RESULTATS 2024</a:t>
            </a:r>
          </a:p>
          <a:p>
            <a:endParaRPr lang="fr-FR" sz="2400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24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Estivales</a:t>
            </a:r>
          </a:p>
          <a:p>
            <a:pPr lvl="1"/>
            <a:r>
              <a:rPr lang="fr-FR" sz="18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2eme en 2023</a:t>
            </a:r>
          </a:p>
          <a:p>
            <a:pPr lvl="1"/>
            <a:r>
              <a:rPr lang="fr-FR" sz="18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5eme / 7 clubs en 2024;  vainqueur Gouverneur</a:t>
            </a:r>
          </a:p>
          <a:p>
            <a:endParaRPr lang="fr-FR" sz="2400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24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Hivernales : </a:t>
            </a:r>
          </a:p>
          <a:p>
            <a:pPr lvl="1"/>
            <a:r>
              <a:rPr lang="fr-FR" sz="18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2023-2024:  3eme sur 7 vainqueur le Clou</a:t>
            </a:r>
          </a:p>
          <a:p>
            <a:endParaRPr lang="fr-FR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fr-FR" b="1" dirty="0" smtClean="0">
                <a:ln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HIVERNALES/ESTIVALES</a:t>
            </a:r>
          </a:p>
        </p:txBody>
      </p:sp>
    </p:spTree>
    <p:extLst>
      <p:ext uri="{BB962C8B-B14F-4D97-AF65-F5344CB8AC3E}">
        <p14:creationId xmlns:p14="http://schemas.microsoft.com/office/powerpoint/2010/main" xmlns="" val="109192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1391" y="17463"/>
            <a:ext cx="7498080" cy="1143000"/>
          </a:xfrm>
        </p:spPr>
        <p:txBody>
          <a:bodyPr/>
          <a:lstStyle/>
          <a:p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ASGRA / VDR</a:t>
            </a:r>
            <a:endParaRPr lang="fr-FR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452320" y="6453336"/>
            <a:ext cx="169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chemeClr val="accent3">
                    <a:lumMod val="75000"/>
                  </a:schemeClr>
                </a:solidFill>
              </a:rPr>
              <a:t>Jean-François</a:t>
            </a:r>
            <a:endParaRPr lang="fr-FR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1331640" y="980728"/>
            <a:ext cx="7498080" cy="28803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16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Pour jouer il faut être :</a:t>
            </a:r>
          </a:p>
          <a:p>
            <a:pPr marL="996950" indent="-282575"/>
            <a:r>
              <a:rPr lang="fr-FR" sz="16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Membre de l’AS</a:t>
            </a:r>
          </a:p>
          <a:p>
            <a:pPr marL="996950" indent="-282575"/>
            <a:r>
              <a:rPr lang="fr-FR" sz="16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Membre de l’Amicale sénior</a:t>
            </a:r>
          </a:p>
          <a:p>
            <a:pPr marL="996950" indent="-282575"/>
            <a:r>
              <a:rPr lang="fr-FR" sz="1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fr-FR" sz="16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otiser à l’ASGRA</a:t>
            </a:r>
          </a:p>
          <a:p>
            <a:pPr marL="996950" indent="-282575"/>
            <a:r>
              <a:rPr lang="fr-FR" sz="16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Porter la tenue du Club (</a:t>
            </a:r>
            <a:r>
              <a:rPr lang="fr-FR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Rouge</a:t>
            </a:r>
            <a:r>
              <a:rPr lang="fr-FR" sz="16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fr-FR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Noir</a:t>
            </a:r>
            <a:r>
              <a:rPr lang="fr-FR" sz="16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None/>
            </a:pPr>
            <a:r>
              <a:rPr lang="fr-FR" sz="16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joueurs sont regroupés en 2 séries :</a:t>
            </a:r>
          </a:p>
          <a:p>
            <a:pPr marL="996950" lvl="0" indent="-282575">
              <a:tabLst>
                <a:tab pos="2422525" algn="l"/>
                <a:tab pos="4572000" algn="l"/>
              </a:tabLst>
            </a:pPr>
            <a:r>
              <a:rPr lang="fr-FR" sz="16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FR" sz="1600" baseline="300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ère</a:t>
            </a:r>
            <a:r>
              <a:rPr lang="fr-FR" sz="16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série 	Messieurs : </a:t>
            </a:r>
            <a:r>
              <a:rPr lang="fr-FR" sz="16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à 16,4	</a:t>
            </a:r>
            <a:r>
              <a:rPr lang="fr-FR" sz="16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Dames : </a:t>
            </a:r>
            <a:r>
              <a:rPr lang="fr-FR" sz="16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à 19,4</a:t>
            </a:r>
            <a:endParaRPr lang="fr-FR" sz="1600" dirty="0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96950" lvl="0" indent="-282575">
              <a:tabLst>
                <a:tab pos="2422525" algn="l"/>
                <a:tab pos="4572000" algn="l"/>
              </a:tabLst>
            </a:pPr>
            <a:r>
              <a:rPr lang="fr-FR" sz="16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1600" baseline="300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sz="16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série 	Messieurs : </a:t>
            </a:r>
            <a:r>
              <a:rPr lang="fr-FR" sz="16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16,5 à 36,4 </a:t>
            </a:r>
            <a:r>
              <a:rPr lang="fr-FR" sz="16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Dames : </a:t>
            </a:r>
            <a:r>
              <a:rPr lang="fr-FR" sz="16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19,5 à 36,4</a:t>
            </a:r>
            <a:endParaRPr lang="fr-FR" sz="1600" dirty="0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96950" lvl="0" indent="-282575"/>
            <a:r>
              <a:rPr lang="fr-FR" sz="16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Index maxi ramené à    </a:t>
            </a:r>
            <a:r>
              <a:rPr lang="fr-FR" sz="16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fr-FR" sz="16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Messieurs </a:t>
            </a:r>
            <a:r>
              <a:rPr lang="fr-FR" sz="16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fr-FR" sz="16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r>
              <a:rPr lang="fr-FR" sz="16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Dames 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1871743" y="4315735"/>
          <a:ext cx="4212425" cy="2281617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566401"/>
                <a:gridCol w="1615736"/>
                <a:gridCol w="1030288"/>
              </a:tblGrid>
              <a:tr h="208356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/>
                        <a:t>Aix les Bains</a:t>
                      </a:r>
                      <a:endParaRPr lang="fr-FR" sz="10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 err="1"/>
                        <a:t>Gonville</a:t>
                      </a:r>
                      <a:endParaRPr lang="fr-FR" sz="10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/>
                        <a:t>Les Gets</a:t>
                      </a:r>
                      <a:endParaRPr lang="fr-FR" sz="10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08356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 err="1"/>
                        <a:t>Albon</a:t>
                      </a:r>
                      <a:endParaRPr lang="fr-FR" sz="10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/>
                        <a:t>Gouverneur</a:t>
                      </a:r>
                      <a:endParaRPr lang="fr-FR" sz="1000" b="0" i="0" u="none" strike="noStrike">
                        <a:solidFill>
                          <a:schemeClr val="accent4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/>
                        <a:t>Meribel</a:t>
                      </a:r>
                      <a:endParaRPr lang="fr-FR" sz="1000" b="0" i="0" u="none" strike="noStrike">
                        <a:solidFill>
                          <a:schemeClr val="accent4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08356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/>
                        <a:t>Beaujolais</a:t>
                      </a:r>
                      <a:endParaRPr lang="fr-FR" sz="1000" b="0" i="0" u="none" strike="noStrike">
                        <a:solidFill>
                          <a:schemeClr val="accent4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/>
                        <a:t>Grenoble Bresson</a:t>
                      </a:r>
                      <a:endParaRPr lang="fr-FR" sz="1000" b="0" i="0" u="none" strike="noStrike">
                        <a:solidFill>
                          <a:schemeClr val="accent4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/>
                        <a:t>Mionnay</a:t>
                      </a:r>
                      <a:endParaRPr lang="fr-FR" sz="1000" b="0" i="0" u="none" strike="noStrike">
                        <a:solidFill>
                          <a:schemeClr val="accent4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08356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/>
                        <a:t>Chambon sur Lignon</a:t>
                      </a:r>
                      <a:endParaRPr lang="fr-FR" sz="1000" b="0" i="0" u="none" strike="noStrike">
                        <a:solidFill>
                          <a:schemeClr val="accent4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/>
                        <a:t>La Bresse</a:t>
                      </a:r>
                      <a:endParaRPr lang="fr-FR" sz="1000" b="0" i="0" u="none" strike="noStrike">
                        <a:solidFill>
                          <a:schemeClr val="accent4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/>
                        <a:t>Mont d'Arbois</a:t>
                      </a:r>
                      <a:endParaRPr lang="fr-FR" sz="1000" b="0" i="0" u="none" strike="noStrike">
                        <a:solidFill>
                          <a:schemeClr val="accent4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08356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/>
                        <a:t>Chamonix</a:t>
                      </a:r>
                      <a:endParaRPr lang="fr-FR" sz="1000" b="0" i="0" u="none" strike="noStrike">
                        <a:solidFill>
                          <a:schemeClr val="accent4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/>
                        <a:t>La Commanderie</a:t>
                      </a:r>
                      <a:endParaRPr lang="fr-FR" sz="1000" b="0" i="0" u="none" strike="noStrike">
                        <a:solidFill>
                          <a:schemeClr val="accent4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/>
                        <a:t>Montpensier</a:t>
                      </a:r>
                      <a:endParaRPr lang="fr-FR" sz="1000" b="0" i="0" u="none" strike="noStrike">
                        <a:solidFill>
                          <a:schemeClr val="accent4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08356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/>
                        <a:t>Charmeil</a:t>
                      </a:r>
                      <a:endParaRPr lang="fr-FR" sz="1000" b="0" i="0" u="none" strike="noStrike">
                        <a:solidFill>
                          <a:schemeClr val="accent4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/>
                        <a:t>La Plaine</a:t>
                      </a:r>
                      <a:endParaRPr lang="fr-FR" sz="1000" b="0" i="0" u="none" strike="noStrike">
                        <a:solidFill>
                          <a:schemeClr val="accent4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/>
                        <a:t>Saint Etienne</a:t>
                      </a:r>
                      <a:endParaRPr lang="fr-FR" sz="1000" b="0" i="0" u="none" strike="noStrike">
                        <a:solidFill>
                          <a:schemeClr val="accent4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08356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/>
                        <a:t>Chassieu</a:t>
                      </a:r>
                      <a:endParaRPr lang="fr-FR" sz="1000" b="0" i="0" u="none" strike="noStrike">
                        <a:solidFill>
                          <a:schemeClr val="accent4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/>
                        <a:t>La Sorelle</a:t>
                      </a:r>
                      <a:endParaRPr lang="fr-FR" sz="1000" b="0" i="0" u="none" strike="noStrike">
                        <a:solidFill>
                          <a:schemeClr val="accent4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/>
                        <a:t>Sait-Clair</a:t>
                      </a:r>
                      <a:endParaRPr lang="fr-FR" sz="1000" b="0" i="0" u="none" strike="noStrike">
                        <a:solidFill>
                          <a:schemeClr val="accent4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08356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/>
                        <a:t>Corrençon </a:t>
                      </a:r>
                      <a:endParaRPr lang="fr-FR" sz="1000" b="0" i="0" u="none" strike="noStrike">
                        <a:solidFill>
                          <a:schemeClr val="accent4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/>
                        <a:t>Le Clou</a:t>
                      </a:r>
                      <a:endParaRPr lang="fr-FR" sz="1000" b="0" i="0" u="none" strike="noStrike">
                        <a:solidFill>
                          <a:schemeClr val="accent4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/>
                        <a:t>Salvagny</a:t>
                      </a:r>
                      <a:endParaRPr lang="fr-FR" sz="1000" b="0" i="0" u="none" strike="noStrike">
                        <a:solidFill>
                          <a:schemeClr val="accent4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08356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/>
                        <a:t>Divonne</a:t>
                      </a:r>
                      <a:endParaRPr lang="fr-FR" sz="1000" b="0" i="0" u="none" strike="noStrike">
                        <a:solidFill>
                          <a:schemeClr val="accent4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dirty="0"/>
                        <a:t>Les Arcs</a:t>
                      </a:r>
                      <a:endParaRPr lang="fr-FR" sz="10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/>
                        <a:t>Tignes</a:t>
                      </a:r>
                      <a:endParaRPr lang="fr-FR" sz="1000" b="0" i="0" u="none" strike="noStrike">
                        <a:solidFill>
                          <a:schemeClr val="accent4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08356">
                <a:tc>
                  <a:txBody>
                    <a:bodyPr/>
                    <a:lstStyle/>
                    <a:p>
                      <a:pPr algn="l" fontAlgn="b"/>
                      <a:r>
                        <a:rPr kumimoji="0" lang="fr-FR" sz="10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Forez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Les </a:t>
                      </a:r>
                      <a:r>
                        <a:rPr kumimoji="0" lang="fr-FR" sz="100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Chanalets</a:t>
                      </a:r>
                      <a:endParaRPr kumimoji="0" lang="fr-FR" sz="1000" u="none" strike="noStrik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/>
                        <a:t>Valence St Didier</a:t>
                      </a:r>
                      <a:endParaRPr lang="fr-FR" sz="1000" b="0" i="0" u="none" strike="noStrike">
                        <a:solidFill>
                          <a:schemeClr val="accent4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805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u="none" strike="noStrike" dirty="0" smtClean="0"/>
                        <a:t>Golf Club de Lyon</a:t>
                      </a:r>
                      <a:endParaRPr lang="fr-FR" sz="10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u="none" strike="noStrike" dirty="0" smtClean="0"/>
                        <a:t>Les Etangs</a:t>
                      </a:r>
                      <a:endParaRPr lang="fr-FR" sz="10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u="none" strike="noStrike" baseline="0" dirty="0" smtClean="0"/>
                        <a:t> V</a:t>
                      </a:r>
                      <a:r>
                        <a:rPr lang="fr-FR" sz="1000" u="none" strike="noStrike" dirty="0" smtClean="0"/>
                        <a:t>erger</a:t>
                      </a:r>
                      <a:endParaRPr lang="fr-FR" sz="10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6516216" y="5085184"/>
          <a:ext cx="1728192" cy="44577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728192"/>
              </a:tblGrid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latin typeface="Arial" pitchFamily="34" charset="0"/>
                          <a:cs typeface="Arial" pitchFamily="34" charset="0"/>
                        </a:rPr>
                        <a:t>Golf de La </a:t>
                      </a:r>
                      <a:r>
                        <a:rPr lang="fr-FR" sz="1400" u="none" strike="noStrike" dirty="0" err="1">
                          <a:latin typeface="Arial" pitchFamily="34" charset="0"/>
                          <a:cs typeface="Arial" pitchFamily="34" charset="0"/>
                        </a:rPr>
                        <a:t>Valdaine</a:t>
                      </a:r>
                      <a:endParaRPr lang="fr-FR" sz="14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latin typeface="Arial" pitchFamily="34" charset="0"/>
                          <a:cs typeface="Arial" pitchFamily="34" charset="0"/>
                        </a:rPr>
                        <a:t>Golf d'</a:t>
                      </a:r>
                      <a:r>
                        <a:rPr lang="fr-FR" sz="1400" u="none" strike="noStrike" dirty="0" err="1">
                          <a:latin typeface="Arial" pitchFamily="34" charset="0"/>
                          <a:cs typeface="Arial" pitchFamily="34" charset="0"/>
                        </a:rPr>
                        <a:t>Albon</a:t>
                      </a:r>
                      <a:endParaRPr lang="fr-FR" sz="14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7020272" y="4725144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VDR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3131840" y="3995772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ASGRA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Fait marquants 2024</a:t>
            </a:r>
            <a:endParaRPr lang="fr-FR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5616" y="1735832"/>
            <a:ext cx="7818072" cy="829072"/>
          </a:xfrm>
        </p:spPr>
        <p:txBody>
          <a:bodyPr/>
          <a:lstStyle/>
          <a:p>
            <a:pPr>
              <a:buNone/>
            </a:pPr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JF Coqueret : </a:t>
            </a:r>
            <a:r>
              <a:rPr lang="fr-FR" sz="24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3eme classement général ASGRA</a:t>
            </a:r>
            <a:endParaRPr lang="fr-FR" sz="2400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577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xmlns="" id="{5A999CA0-EC43-4E2B-18BF-F6EFFD401A2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572000" y="360363"/>
            <a:ext cx="4267200" cy="980405"/>
          </a:xfrm>
          <a:prstGeom prst="rect">
            <a:avLst/>
          </a:prstGeom>
        </p:spPr>
        <p:txBody>
          <a:bodyPr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Match-Plays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xmlns="" id="{09F26243-C117-B020-7BC9-D8BE983681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3354" y="1268760"/>
            <a:ext cx="8010646" cy="482453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16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Année 2024</a:t>
            </a:r>
          </a:p>
          <a:p>
            <a:r>
              <a:rPr lang="fr-FR" sz="16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Très </a:t>
            </a:r>
            <a:r>
              <a:rPr lang="fr-FR" sz="160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bons retours du déroulement de cette compétition interne.</a:t>
            </a:r>
          </a:p>
          <a:p>
            <a:r>
              <a:rPr lang="fr-FR" sz="16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Pour </a:t>
            </a:r>
            <a:r>
              <a:rPr lang="fr-FR" sz="160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rappel l’équipe gagnante </a:t>
            </a:r>
            <a:r>
              <a:rPr lang="fr-FR" sz="16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AUGUSTA</a:t>
            </a:r>
            <a:r>
              <a:rPr lang="fr-FR" sz="160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composée de :</a:t>
            </a:r>
          </a:p>
          <a:p>
            <a:endParaRPr lang="fr-FR" sz="800" b="1" u="sng" dirty="0">
              <a:latin typeface="Arial" pitchFamily="34" charset="0"/>
              <a:cs typeface="Arial" pitchFamily="34" charset="0"/>
            </a:endParaRPr>
          </a:p>
          <a:p>
            <a:endParaRPr lang="fr-FR" sz="1600" b="1" u="sng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fr-FR" sz="1600" b="1" u="sng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fr-FR" sz="1600" b="1" u="sng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16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Projet </a:t>
            </a:r>
            <a:r>
              <a:rPr lang="fr-FR" sz="16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2025</a:t>
            </a:r>
          </a:p>
          <a:p>
            <a:pPr marL="0" indent="180975">
              <a:buFont typeface="Wingdings" pitchFamily="2" charset="2"/>
              <a:buChar char="§"/>
            </a:pPr>
            <a:r>
              <a:rPr lang="fr-FR" sz="16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Reconduction </a:t>
            </a:r>
            <a:r>
              <a:rPr lang="fr-FR" sz="160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 ces rencontres sous la même formule qu’en 2024.</a:t>
            </a:r>
          </a:p>
          <a:p>
            <a:pPr marL="0" indent="180975">
              <a:buFont typeface="Wingdings" pitchFamily="2" charset="2"/>
              <a:buChar char="§"/>
            </a:pPr>
            <a:r>
              <a:rPr lang="fr-FR" sz="16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Constitution équilibrée des équipes à partir des Index au 01/01/2025.</a:t>
            </a:r>
          </a:p>
          <a:p>
            <a:pPr marL="0" indent="180975">
              <a:buFont typeface="Wingdings" pitchFamily="2" charset="2"/>
              <a:buChar char="§"/>
            </a:pPr>
            <a:r>
              <a:rPr lang="fr-FR" sz="16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6 </a:t>
            </a:r>
            <a:r>
              <a:rPr lang="fr-FR" sz="160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équipes (soit 5 rencontres</a:t>
            </a:r>
            <a:r>
              <a:rPr lang="fr-FR" sz="16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1600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180975">
              <a:buFont typeface="Wingdings" pitchFamily="2" charset="2"/>
              <a:buChar char="§"/>
            </a:pPr>
            <a:r>
              <a:rPr lang="fr-FR" sz="16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Les </a:t>
            </a:r>
            <a:r>
              <a:rPr lang="fr-FR" sz="160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coups rendus, seront calculés suivant l’Index du jour de la rencontre.</a:t>
            </a:r>
          </a:p>
          <a:p>
            <a:pPr marL="0" indent="180975">
              <a:buFont typeface="Wingdings" pitchFamily="2" charset="2"/>
              <a:buChar char="§"/>
            </a:pPr>
            <a:r>
              <a:rPr lang="fr-FR" sz="16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Victoire 2 points. Egalité 1 </a:t>
            </a:r>
            <a:r>
              <a:rPr lang="fr-FR" sz="160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point </a:t>
            </a:r>
            <a:r>
              <a:rPr lang="fr-FR" sz="16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fr-FR" sz="160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0 </a:t>
            </a:r>
            <a:r>
              <a:rPr lang="fr-FR" sz="16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point défaite ou si </a:t>
            </a:r>
            <a:r>
              <a:rPr lang="fr-FR" sz="160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absence non justifiée.</a:t>
            </a:r>
          </a:p>
          <a:p>
            <a:pPr marL="0" indent="180975">
              <a:buFont typeface="Wingdings" pitchFamily="2" charset="2"/>
              <a:buChar char="§"/>
            </a:pPr>
            <a:r>
              <a:rPr lang="fr-FR" sz="16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Déroulement entre </a:t>
            </a:r>
            <a:r>
              <a:rPr lang="fr-FR" sz="160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le </a:t>
            </a:r>
            <a:r>
              <a:rPr lang="fr-FR" sz="16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 février et </a:t>
            </a:r>
            <a:r>
              <a:rPr lang="fr-FR" sz="16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15 </a:t>
            </a:r>
            <a:r>
              <a:rPr lang="fr-FR" sz="16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mai </a:t>
            </a:r>
            <a:r>
              <a:rPr lang="fr-FR" sz="16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2025</a:t>
            </a:r>
            <a:endParaRPr lang="fr-FR" sz="1600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180975">
              <a:buFont typeface="Wingdings" pitchFamily="2" charset="2"/>
              <a:buChar char="§"/>
            </a:pPr>
            <a:r>
              <a:rPr lang="fr-FR" sz="16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Feuille </a:t>
            </a:r>
            <a:r>
              <a:rPr lang="fr-FR" sz="16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d’inscription; Dates et Equipes </a:t>
            </a:r>
            <a:r>
              <a:rPr lang="fr-FR" sz="160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sur le tableau d’affichage du club</a:t>
            </a:r>
            <a:r>
              <a:rPr lang="fr-FR" sz="16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1600" dirty="0">
              <a:latin typeface="Arial" pitchFamily="34" charset="0"/>
              <a:cs typeface="Arial" pitchFamily="34" charset="0"/>
            </a:endParaRPr>
          </a:p>
          <a:p>
            <a:endParaRPr lang="fr-FR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1187624" y="2276872"/>
          <a:ext cx="7812359" cy="693048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789918"/>
                <a:gridCol w="2174790"/>
                <a:gridCol w="1766862"/>
                <a:gridCol w="2080789"/>
              </a:tblGrid>
              <a:tr h="388248">
                <a:tc>
                  <a:txBody>
                    <a:bodyPr/>
                    <a:lstStyle/>
                    <a:p>
                      <a:pPr algn="ctr"/>
                      <a:r>
                        <a:rPr lang="fr-FR" sz="1400" b="0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Jacques Roche</a:t>
                      </a:r>
                      <a:endParaRPr lang="fr-FR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Elisabeth Font </a:t>
                      </a:r>
                      <a:r>
                        <a:rPr lang="fr-FR" sz="1400" b="0" i="1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Thiney</a:t>
                      </a:r>
                      <a:endParaRPr lang="fr-FR" sz="14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Francis Quesada</a:t>
                      </a:r>
                      <a:endParaRPr lang="fr-FR" sz="14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Philippe </a:t>
                      </a:r>
                      <a:r>
                        <a:rPr lang="fr-FR" sz="1400" b="0" i="1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Clézardin</a:t>
                      </a:r>
                      <a:r>
                        <a:rPr lang="fr-FR" sz="1400" b="0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; </a:t>
                      </a:r>
                      <a:endParaRPr lang="fr-FR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02135">
                <a:tc>
                  <a:txBody>
                    <a:bodyPr/>
                    <a:lstStyle/>
                    <a:p>
                      <a:pPr algn="ctr"/>
                      <a:r>
                        <a:rPr lang="fr-FR" sz="1400" b="0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Philippe </a:t>
                      </a:r>
                      <a:r>
                        <a:rPr lang="fr-FR" sz="1400" b="0" i="1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Chartron</a:t>
                      </a:r>
                      <a:endParaRPr lang="fr-FR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Monique </a:t>
                      </a:r>
                      <a:r>
                        <a:rPr lang="fr-FR" sz="1400" b="0" i="1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Raberin</a:t>
                      </a:r>
                      <a:endParaRPr lang="fr-FR" sz="14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Gérard Comte </a:t>
                      </a:r>
                      <a:endParaRPr lang="fr-FR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Jean-Philippe </a:t>
                      </a:r>
                      <a:r>
                        <a:rPr lang="fr-FR" sz="1400" b="0" i="1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Bussière</a:t>
                      </a:r>
                      <a:r>
                        <a:rPr lang="fr-FR" sz="1400" b="0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; </a:t>
                      </a:r>
                      <a:endParaRPr lang="fr-FR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8388424" y="6488668"/>
            <a:ext cx="75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chemeClr val="accent3">
                    <a:lumMod val="75000"/>
                  </a:schemeClr>
                </a:solidFill>
              </a:rPr>
              <a:t>Paul</a:t>
            </a:r>
            <a:endParaRPr lang="fr-FR" i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A84DFDC-E780-7028-C70B-F4D43DD814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xmlns="" id="{2441AEBB-F18D-3870-2C86-C27902298EA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572000" y="0"/>
            <a:ext cx="4320480" cy="980405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Cours collectifs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xmlns="" id="{DE39EA92-FC75-9EF9-0D8B-70976DADFB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5616" y="908720"/>
            <a:ext cx="8028384" cy="532859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1600" b="1" u="sng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Année 2024</a:t>
            </a:r>
          </a:p>
          <a:p>
            <a:r>
              <a:rPr lang="fr-FR" sz="160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-Les Retours d’expérience </a:t>
            </a:r>
            <a:r>
              <a:rPr lang="fr-FR" sz="16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assez </a:t>
            </a:r>
            <a:r>
              <a:rPr lang="fr-FR" sz="160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variés, du bon et du moins </a:t>
            </a:r>
            <a:r>
              <a:rPr lang="fr-FR" sz="16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bon : </a:t>
            </a:r>
            <a:endParaRPr lang="fr-FR" sz="1600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1600" i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Peu de temps passé avec chaque élève et </a:t>
            </a:r>
            <a:r>
              <a:rPr lang="fr-FR" sz="1600" i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en particulier le </a:t>
            </a:r>
            <a:r>
              <a:rPr lang="fr-FR" sz="1600" i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parcours accompagné.</a:t>
            </a:r>
          </a:p>
          <a:p>
            <a:endParaRPr lang="fr-FR" sz="1600" b="1" u="sng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1600" b="1" u="sng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Projet 2025</a:t>
            </a:r>
          </a:p>
          <a:p>
            <a:r>
              <a:rPr lang="fr-FR" sz="16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fr-FR" sz="160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En REX de 2024, </a:t>
            </a:r>
            <a:r>
              <a:rPr lang="fr-FR" sz="16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groupes réduits de 6 </a:t>
            </a:r>
            <a:r>
              <a:rPr lang="fr-FR" sz="160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à 4 élèves, ce qui fait 7 groupes.</a:t>
            </a:r>
          </a:p>
          <a:p>
            <a:r>
              <a:rPr lang="fr-FR" sz="16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 </a:t>
            </a:r>
            <a:r>
              <a:rPr lang="fr-FR" sz="16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sera </a:t>
            </a:r>
            <a:r>
              <a:rPr lang="fr-FR" sz="160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plus disponible, </a:t>
            </a:r>
            <a:r>
              <a:rPr lang="fr-FR" sz="16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surtout lors </a:t>
            </a:r>
            <a:r>
              <a:rPr lang="fr-FR" sz="160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du parcours accompagné d’une heure et demi.</a:t>
            </a:r>
          </a:p>
          <a:p>
            <a:r>
              <a:rPr lang="fr-FR" sz="160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-Les thèmes sont maintenus : Grand jeu, Approches lobées/roulées, bunker, Putting et parcours accompagné (1,5H).</a:t>
            </a:r>
          </a:p>
          <a:p>
            <a:r>
              <a:rPr lang="fr-FR" sz="16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-Les 3 Pros participent, </a:t>
            </a:r>
            <a:r>
              <a:rPr lang="fr-FR" sz="160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suivant les thèmes et les disponibilités : Ugo, Benjamin et Dominique.</a:t>
            </a:r>
          </a:p>
          <a:p>
            <a:pPr>
              <a:lnSpc>
                <a:spcPct val="150000"/>
              </a:lnSpc>
            </a:pPr>
            <a:r>
              <a:rPr lang="fr-FR" sz="160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-Les séances sont planifiées entre le mardi 21 janvier et le jeudi 3 avril 2025.</a:t>
            </a:r>
          </a:p>
          <a:p>
            <a:r>
              <a:rPr lang="fr-FR" sz="160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-Comme l’année dernière, il est recommandé aux élèves de pratiquer (practice et parcours) entre les différentes séances espacées d’environ 2 semaines</a:t>
            </a:r>
            <a:r>
              <a:rPr lang="fr-FR" sz="16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fr-FR" sz="1600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6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- 28 inscrits fin octobre mais depuis 6 annulations et 2 nouvelles demandes.</a:t>
            </a:r>
          </a:p>
          <a:p>
            <a:pPr>
              <a:lnSpc>
                <a:spcPct val="150000"/>
              </a:lnSpc>
            </a:pPr>
            <a:endParaRPr lang="fr-F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8388424" y="6488668"/>
            <a:ext cx="75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chemeClr val="accent3">
                    <a:lumMod val="75000"/>
                  </a:schemeClr>
                </a:solidFill>
              </a:rPr>
              <a:t>Paul</a:t>
            </a:r>
            <a:endParaRPr lang="fr-FR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835696" y="3501008"/>
            <a:ext cx="5904656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4">
                    <a:lumMod val="50000"/>
                  </a:schemeClr>
                </a:solidFill>
              </a:rPr>
              <a:t>Merci de régler aujourd’hui </a:t>
            </a:r>
            <a:r>
              <a:rPr lang="fr-FR" b="1" dirty="0" err="1" smtClean="0">
                <a:solidFill>
                  <a:schemeClr val="accent4">
                    <a:lumMod val="50000"/>
                  </a:schemeClr>
                </a:solidFill>
              </a:rPr>
              <a:t>aupres</a:t>
            </a:r>
            <a:r>
              <a:rPr lang="fr-FR" b="1" dirty="0" smtClean="0">
                <a:solidFill>
                  <a:schemeClr val="accent4">
                    <a:lumMod val="50000"/>
                  </a:schemeClr>
                </a:solidFill>
              </a:rPr>
              <a:t> de Ginette </a:t>
            </a:r>
          </a:p>
          <a:p>
            <a:pPr algn="ctr"/>
            <a:r>
              <a:rPr lang="fr-FR" b="1" dirty="0" smtClean="0">
                <a:solidFill>
                  <a:schemeClr val="accent4">
                    <a:lumMod val="50000"/>
                  </a:schemeClr>
                </a:solidFill>
              </a:rPr>
              <a:t>par chèque à l’ordre du Golf de Chassieu</a:t>
            </a:r>
            <a:endParaRPr lang="fr-FR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696800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3" grpId="0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F094F0A-143F-2618-C231-3D6AD3D87B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xmlns="" id="{CCD443FF-A052-8EAF-23A5-702D4FCC05D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851920" y="360363"/>
            <a:ext cx="5184576" cy="980405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Projets 2025</a:t>
            </a:r>
            <a:endParaRPr kumimoji="0" lang="fr-FR" sz="4000" b="1" i="0" u="none" strike="noStrike" kern="1200" cap="none" spc="50" normalizeH="0" baseline="0" noProof="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xmlns="" id="{D1BD8F1A-A19A-4A21-0880-65A5B29B31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3608" y="1556793"/>
            <a:ext cx="7992888" cy="4032447"/>
          </a:xfrm>
        </p:spPr>
        <p:txBody>
          <a:bodyPr>
            <a:noAutofit/>
          </a:bodyPr>
          <a:lstStyle/>
          <a:p>
            <a:pPr marL="26988" indent="153988">
              <a:lnSpc>
                <a:spcPct val="150000"/>
              </a:lnSpc>
              <a:buFont typeface="Arial" pitchFamily="34" charset="0"/>
              <a:buChar char="•"/>
            </a:pPr>
            <a:r>
              <a:rPr lang="fr-FR" sz="1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Une </a:t>
            </a:r>
            <a:r>
              <a:rPr lang="fr-FR" sz="18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compétition par équipes </a:t>
            </a:r>
            <a:r>
              <a:rPr lang="fr-FR" sz="1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mixte de </a:t>
            </a:r>
            <a:r>
              <a:rPr lang="fr-FR" sz="1800" b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1800" b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fr-FR" sz="1800" b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olfeurs</a:t>
            </a:r>
            <a:endParaRPr lang="fr-FR" sz="18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619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8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Sur </a:t>
            </a:r>
            <a:r>
              <a:rPr lang="fr-FR" sz="180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plusieurs jours (2 ou 3).</a:t>
            </a:r>
          </a:p>
          <a:p>
            <a:pPr marL="361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Sur </a:t>
            </a:r>
            <a:r>
              <a:rPr lang="fr-FR" sz="160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des parcours différents (Chassieu, Mionnay, Macon La Salle, L’Isle </a:t>
            </a:r>
            <a:r>
              <a:rPr lang="fr-FR" sz="16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d’</a:t>
            </a:r>
            <a:r>
              <a:rPr lang="fr-FR" sz="1600" dirty="0" err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160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beau</a:t>
            </a:r>
            <a:r>
              <a:rPr lang="fr-FR" sz="160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…).</a:t>
            </a:r>
          </a:p>
          <a:p>
            <a:pPr marL="361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Avec </a:t>
            </a:r>
            <a:r>
              <a:rPr lang="fr-FR" sz="160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des formules différentes (Scramble, Foursome, </a:t>
            </a:r>
            <a:r>
              <a:rPr lang="fr-FR" sz="16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Individuel</a:t>
            </a:r>
            <a:r>
              <a:rPr lang="fr-FR" sz="160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….)</a:t>
            </a:r>
          </a:p>
          <a:p>
            <a:pPr marL="361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Les </a:t>
            </a:r>
            <a:r>
              <a:rPr lang="fr-FR" sz="160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bonnes idées </a:t>
            </a:r>
            <a:r>
              <a:rPr lang="fr-FR" sz="16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sont </a:t>
            </a:r>
            <a:r>
              <a:rPr lang="fr-FR" sz="160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les </a:t>
            </a:r>
            <a:r>
              <a:rPr lang="fr-FR" sz="16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bienvenues</a:t>
            </a:r>
          </a:p>
          <a:p>
            <a:pPr marL="361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sz="1600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6988" indent="153988">
              <a:lnSpc>
                <a:spcPct val="150000"/>
              </a:lnSpc>
              <a:buFont typeface="Arial" pitchFamily="34" charset="0"/>
              <a:buChar char="•"/>
            </a:pPr>
            <a:r>
              <a:rPr lang="fr-FR" sz="18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Participation au projet de l’Ecole de golf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8388424" y="6488668"/>
            <a:ext cx="75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chemeClr val="accent3">
                    <a:lumMod val="75000"/>
                  </a:schemeClr>
                </a:solidFill>
              </a:rPr>
              <a:t>Paul</a:t>
            </a:r>
            <a:endParaRPr lang="fr-FR" i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77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44624"/>
            <a:ext cx="7498080" cy="940966"/>
          </a:xfrm>
        </p:spPr>
        <p:txBody>
          <a:bodyPr/>
          <a:lstStyle/>
          <a:p>
            <a:r>
              <a:rPr lang="fr-FR" b="1" dirty="0" smtClean="0">
                <a:solidFill>
                  <a:srgbClr val="002060"/>
                </a:solidFill>
                <a:latin typeface="Cambria" pitchFamily="18" charset="0"/>
              </a:rPr>
              <a:t>Sortie 2024</a:t>
            </a:r>
            <a:endParaRPr lang="fr-FR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75656" y="1916832"/>
            <a:ext cx="7498080" cy="421344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  <a:t>4 SORTIES en 2024 :</a:t>
            </a:r>
          </a:p>
          <a:p>
            <a:pPr>
              <a:buNone/>
            </a:pPr>
            <a:endParaRPr lang="fr-FR" dirty="0" smtClean="0">
              <a:solidFill>
                <a:schemeClr val="accent4">
                  <a:lumMod val="75000"/>
                </a:schemeClr>
              </a:solidFill>
              <a:latin typeface="Cambria" pitchFamily="18" charset="0"/>
            </a:endParaRPr>
          </a:p>
          <a:p>
            <a:pPr lvl="0"/>
            <a:r>
              <a:rPr lang="fr-FR" dirty="0" smtClean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  <a:t>Au mois d’avril au golf de CHAMPLON :  méconnu pour beaucoup, dans la joie et la bonne humeur</a:t>
            </a:r>
          </a:p>
          <a:p>
            <a:pPr lvl="0"/>
            <a:endParaRPr lang="fr-FR" dirty="0" smtClean="0">
              <a:solidFill>
                <a:schemeClr val="accent4">
                  <a:lumMod val="75000"/>
                </a:schemeClr>
              </a:solidFill>
              <a:latin typeface="Cambria" pitchFamily="18" charset="0"/>
            </a:endParaRPr>
          </a:p>
          <a:p>
            <a:pPr lvl="0"/>
            <a:r>
              <a:rPr lang="fr-FR" dirty="0" smtClean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  <a:t>Golf de CHARMEIL : très apprécié et toujours très agréable pour tous</a:t>
            </a:r>
          </a:p>
          <a:p>
            <a:pPr lvl="0"/>
            <a:endParaRPr lang="fr-FR" dirty="0" smtClean="0">
              <a:solidFill>
                <a:schemeClr val="accent4">
                  <a:lumMod val="75000"/>
                </a:schemeClr>
              </a:solidFill>
              <a:latin typeface="Cambria" pitchFamily="18" charset="0"/>
            </a:endParaRPr>
          </a:p>
          <a:p>
            <a:pPr lvl="0"/>
            <a:r>
              <a:rPr lang="fr-FR" dirty="0" smtClean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  <a:t>Golf des NORGES près de DIJON (séjour) : après-midi visite du vieux DIJON, très bon accueil et soirée à l’hôtel . Un très beau golf, magnifique parcours avec un entretien remarquable.</a:t>
            </a:r>
          </a:p>
          <a:p>
            <a:pPr lvl="0"/>
            <a:endParaRPr lang="fr-FR" dirty="0" smtClean="0">
              <a:solidFill>
                <a:schemeClr val="accent4">
                  <a:lumMod val="75000"/>
                </a:schemeClr>
              </a:solidFill>
              <a:latin typeface="Cambria" pitchFamily="18" charset="0"/>
            </a:endParaRPr>
          </a:p>
          <a:p>
            <a:pPr lvl="0"/>
            <a:r>
              <a:rPr lang="fr-FR" dirty="0" smtClean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  <a:t>Golf du VERGER, très bonne ambiance, que du plaisir pour finir.</a:t>
            </a:r>
          </a:p>
          <a:p>
            <a:pPr>
              <a:buNone/>
            </a:pPr>
            <a:endParaRPr lang="fr-FR" dirty="0">
              <a:solidFill>
                <a:schemeClr val="accent4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75656" y="980728"/>
            <a:ext cx="7344816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002060"/>
                </a:solidFill>
                <a:latin typeface="Cambria" pitchFamily="18" charset="0"/>
              </a:rPr>
              <a:t>Ces sorties sont organisées dans une ambiance conviviale et dans le but d’échanger, lors du parcours et du repas pris en commun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028384" y="6488668"/>
            <a:ext cx="1115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chemeClr val="accent3">
                    <a:lumMod val="75000"/>
                  </a:schemeClr>
                </a:solidFill>
              </a:rPr>
              <a:t>Christian</a:t>
            </a:r>
            <a:endParaRPr lang="fr-FR" i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03648" y="1916832"/>
            <a:ext cx="7498080" cy="2520280"/>
          </a:xfrm>
        </p:spPr>
        <p:txBody>
          <a:bodyPr>
            <a:normAutofit/>
          </a:bodyPr>
          <a:lstStyle/>
          <a:p>
            <a:pPr lvl="0"/>
            <a:r>
              <a:rPr lang="fr-FR" dirty="0" smtClean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  <a:t>AVRIL 		Golf  </a:t>
            </a:r>
            <a:r>
              <a:rPr lang="fr-FR" dirty="0" err="1" smtClean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  <a:t>Albon</a:t>
            </a:r>
            <a:r>
              <a:rPr lang="fr-FR" dirty="0" smtClean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fr-FR" dirty="0" err="1" smtClean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  <a:t>Senaud</a:t>
            </a:r>
            <a:endParaRPr lang="fr-FR" dirty="0" smtClean="0">
              <a:solidFill>
                <a:schemeClr val="accent4">
                  <a:lumMod val="75000"/>
                </a:schemeClr>
              </a:solidFill>
              <a:latin typeface="Cambria" pitchFamily="18" charset="0"/>
            </a:endParaRPr>
          </a:p>
          <a:p>
            <a:pPr lvl="0"/>
            <a:r>
              <a:rPr lang="fr-FR" dirty="0" smtClean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  <a:t>MAI		Golf  Macon La Salle</a:t>
            </a:r>
          </a:p>
          <a:p>
            <a:pPr lvl="0"/>
            <a:r>
              <a:rPr lang="fr-FR" dirty="0" smtClean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  <a:t>JUIN		Golf  Grenoble </a:t>
            </a:r>
            <a:r>
              <a:rPr lang="fr-FR" dirty="0" err="1" smtClean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  <a:t>Charmeil</a:t>
            </a:r>
            <a:endParaRPr lang="fr-FR" dirty="0" smtClean="0">
              <a:solidFill>
                <a:schemeClr val="accent4">
                  <a:lumMod val="75000"/>
                </a:schemeClr>
              </a:solidFill>
              <a:latin typeface="Cambria" pitchFamily="18" charset="0"/>
            </a:endParaRPr>
          </a:p>
          <a:p>
            <a:pPr lvl="0"/>
            <a:r>
              <a:rPr lang="fr-FR" dirty="0" smtClean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  <a:t>JUILLET		Golf  Le Verger</a:t>
            </a:r>
          </a:p>
          <a:p>
            <a:pPr lvl="0">
              <a:buNone/>
            </a:pPr>
            <a:endParaRPr lang="fr-FR" dirty="0" smtClean="0">
              <a:solidFill>
                <a:srgbClr val="0000FF"/>
              </a:solidFill>
              <a:latin typeface="Cambria" pitchFamily="18" charset="0"/>
            </a:endParaRP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50106"/>
          </a:xfrm>
        </p:spPr>
        <p:txBody>
          <a:bodyPr/>
          <a:lstStyle/>
          <a:p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  <a:t>Sortie 2025</a:t>
            </a:r>
            <a:endParaRPr lang="fr-FR" b="1" dirty="0">
              <a:solidFill>
                <a:schemeClr val="accent4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9632" y="5189130"/>
            <a:ext cx="7524328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2000" dirty="0" smtClean="0">
                <a:solidFill>
                  <a:srgbClr val="002060"/>
                </a:solidFill>
                <a:latin typeface="Cambria" pitchFamily="18" charset="0"/>
              </a:rPr>
              <a:t>Nous vous invitons à nous rejoindre pour ces bons moments de golf</a:t>
            </a:r>
            <a:endParaRPr lang="fr-FR" sz="2000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028384" y="6488668"/>
            <a:ext cx="1115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chemeClr val="accent3">
                    <a:lumMod val="75000"/>
                  </a:schemeClr>
                </a:solidFill>
              </a:rPr>
              <a:t>Christian</a:t>
            </a:r>
            <a:endParaRPr lang="fr-FR" i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533" r="7410"/>
          <a:stretch>
            <a:fillRect/>
          </a:stretch>
        </p:blipFill>
        <p:spPr bwMode="auto">
          <a:xfrm>
            <a:off x="16435" y="0"/>
            <a:ext cx="9099682" cy="685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1403648" y="0"/>
            <a:ext cx="7406640" cy="147218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300" b="0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Amicale Séniors Chassieu</a:t>
            </a:r>
            <a:endParaRPr kumimoji="0" lang="fr-FR" sz="43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971600" y="4916760"/>
            <a:ext cx="7406640" cy="1752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Assemblée Annuelle 2024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2060"/>
                </a:solidFill>
              </a:rPr>
              <a:t>Voyages 2024	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211960" y="2564904"/>
            <a:ext cx="1800200" cy="576064"/>
          </a:xfr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2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pPr algn="ctr"/>
            <a:r>
              <a:rPr lang="fr-FR" b="1" dirty="0" smtClean="0">
                <a:solidFill>
                  <a:srgbClr val="FFC000"/>
                </a:solidFill>
                <a:hlinkClick r:id="rId2" action="ppaction://hlinkfile"/>
              </a:rPr>
              <a:t>HYERES</a:t>
            </a:r>
            <a:endParaRPr lang="fr-FR" b="1" dirty="0">
              <a:solidFill>
                <a:srgbClr val="FFC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028384" y="6488668"/>
            <a:ext cx="1115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chemeClr val="accent3">
                    <a:lumMod val="75000"/>
                  </a:schemeClr>
                </a:solidFill>
              </a:rPr>
              <a:t>Francine</a:t>
            </a:r>
            <a:endParaRPr lang="fr-FR" i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2060"/>
                </a:solidFill>
              </a:rPr>
              <a:t>Voyages 2025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211960" y="2564904"/>
            <a:ext cx="2304256" cy="576064"/>
          </a:xfr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2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  <a:latin typeface="Century" pitchFamily="18" charset="0"/>
                <a:hlinkClick r:id="rId2" action="ppaction://hlinkfile"/>
              </a:rPr>
              <a:t>BORDEAUX</a:t>
            </a:r>
            <a:endParaRPr lang="fr-FR" sz="2400" b="1" dirty="0">
              <a:solidFill>
                <a:schemeClr val="bg1"/>
              </a:solidFill>
              <a:latin typeface="Century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812360" y="6488668"/>
            <a:ext cx="1331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chemeClr val="accent3">
                    <a:lumMod val="75000"/>
                  </a:schemeClr>
                </a:solidFill>
              </a:rPr>
              <a:t>Véronique</a:t>
            </a:r>
            <a:endParaRPr lang="fr-FR" i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403648" y="0"/>
            <a:ext cx="7498080" cy="692696"/>
          </a:xfrm>
          <a:prstGeom prst="rect">
            <a:avLst/>
          </a:prstGeom>
        </p:spPr>
        <p:txBody>
          <a:bodyPr anchor="ctr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Election du Bureau</a:t>
            </a:r>
            <a:endParaRPr kumimoji="0" lang="fr-FR" sz="43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8063880" y="648866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chemeClr val="accent3">
                    <a:lumMod val="75000"/>
                  </a:schemeClr>
                </a:solidFill>
              </a:rPr>
              <a:t>Bernard</a:t>
            </a:r>
            <a:endParaRPr lang="fr-FR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Image 4" descr="Sans titre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692696"/>
            <a:ext cx="4459387" cy="5928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Users\Peres\Documents\Amicale Seniors Chassieu\Image\Logos\Concours\Amicale 2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grpSp>
        <p:nvGrpSpPr>
          <p:cNvPr id="3" name="Groupe 73"/>
          <p:cNvGrpSpPr/>
          <p:nvPr/>
        </p:nvGrpSpPr>
        <p:grpSpPr>
          <a:xfrm>
            <a:off x="6876256" y="476672"/>
            <a:ext cx="1296144" cy="1830397"/>
            <a:chOff x="7596336" y="1196752"/>
            <a:chExt cx="1080120" cy="1614373"/>
          </a:xfrm>
        </p:grpSpPr>
        <p:grpSp>
          <p:nvGrpSpPr>
            <p:cNvPr id="4" name="Groupe 22"/>
            <p:cNvGrpSpPr/>
            <p:nvPr/>
          </p:nvGrpSpPr>
          <p:grpSpPr>
            <a:xfrm>
              <a:off x="7884368" y="1556792"/>
              <a:ext cx="792088" cy="1254333"/>
              <a:chOff x="7812360" y="1124744"/>
              <a:chExt cx="936104" cy="1326341"/>
            </a:xfrm>
          </p:grpSpPr>
          <p:pic>
            <p:nvPicPr>
              <p:cNvPr id="13" name="Image 12" descr="GUEDJ Paul 06.52.81.89.06 paul.guedj@bbox.fr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837938" y="1124744"/>
                <a:ext cx="837175" cy="998056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</p:pic>
          <p:sp>
            <p:nvSpPr>
              <p:cNvPr id="21" name="ZoneTexte 20"/>
              <p:cNvSpPr txBox="1"/>
              <p:nvPr/>
            </p:nvSpPr>
            <p:spPr>
              <a:xfrm>
                <a:off x="7812360" y="2204864"/>
                <a:ext cx="936104" cy="246221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000" b="1" dirty="0" smtClean="0">
                    <a:solidFill>
                      <a:schemeClr val="bg1"/>
                    </a:solidFill>
                  </a:rPr>
                  <a:t>Paul </a:t>
                </a:r>
                <a:r>
                  <a:rPr lang="fr-FR" sz="1000" b="1" dirty="0">
                    <a:solidFill>
                      <a:schemeClr val="bg1"/>
                    </a:solidFill>
                  </a:rPr>
                  <a:t>G</a:t>
                </a:r>
                <a:r>
                  <a:rPr lang="fr-FR" sz="1000" b="1" dirty="0" smtClean="0">
                    <a:solidFill>
                      <a:schemeClr val="bg1"/>
                    </a:solidFill>
                  </a:rPr>
                  <a:t>uedj</a:t>
                </a:r>
                <a:endParaRPr lang="fr-FR" sz="10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9" name="Rectangle 58"/>
            <p:cNvSpPr/>
            <p:nvPr/>
          </p:nvSpPr>
          <p:spPr>
            <a:xfrm flipH="1">
              <a:off x="7596336" y="1196752"/>
              <a:ext cx="720080" cy="432048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800" b="1" dirty="0" smtClean="0">
                  <a:solidFill>
                    <a:schemeClr val="bg1"/>
                  </a:solidFill>
                </a:rPr>
                <a:t>Site Internet</a:t>
              </a:r>
            </a:p>
            <a:p>
              <a:pPr algn="ctr"/>
              <a:r>
                <a:rPr lang="fr-FR" sz="800" b="1" dirty="0" smtClean="0">
                  <a:solidFill>
                    <a:schemeClr val="bg1"/>
                  </a:solidFill>
                </a:rPr>
                <a:t>Relation Adhérents</a:t>
              </a:r>
              <a:endParaRPr lang="fr-FR" sz="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e 77"/>
          <p:cNvGrpSpPr/>
          <p:nvPr/>
        </p:nvGrpSpPr>
        <p:grpSpPr>
          <a:xfrm>
            <a:off x="3779912" y="2492896"/>
            <a:ext cx="1224136" cy="1979067"/>
            <a:chOff x="2627784" y="2329716"/>
            <a:chExt cx="1224136" cy="1979067"/>
          </a:xfrm>
        </p:grpSpPr>
        <p:sp>
          <p:nvSpPr>
            <p:cNvPr id="19" name="ZoneTexte 18"/>
            <p:cNvSpPr txBox="1"/>
            <p:nvPr/>
          </p:nvSpPr>
          <p:spPr>
            <a:xfrm>
              <a:off x="2699792" y="3908673"/>
              <a:ext cx="1080120" cy="40011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 smtClean="0">
                  <a:solidFill>
                    <a:schemeClr val="bg1"/>
                  </a:solidFill>
                </a:rPr>
                <a:t>Jean-François </a:t>
              </a:r>
              <a:r>
                <a:rPr lang="fr-FR" sz="1000" b="1" dirty="0" err="1" smtClean="0">
                  <a:solidFill>
                    <a:schemeClr val="bg1"/>
                  </a:solidFill>
                </a:rPr>
                <a:t>Lehemon</a:t>
              </a:r>
              <a:endParaRPr lang="fr-FR" sz="1000" b="1" dirty="0">
                <a:solidFill>
                  <a:schemeClr val="bg1"/>
                </a:solidFill>
              </a:endParaRPr>
            </a:p>
          </p:txBody>
        </p:sp>
        <p:pic>
          <p:nvPicPr>
            <p:cNvPr id="1026" name="Picture 2" descr="F:\Users\Peres\Documents\Amicale Seniors Chassieu\Bureau\1699979865058.jpg"/>
            <p:cNvPicPr>
              <a:picLocks noChangeAspect="1" noChangeArrowheads="1"/>
            </p:cNvPicPr>
            <p:nvPr/>
          </p:nvPicPr>
          <p:blipFill>
            <a:blip r:embed="rId5" cstate="print"/>
            <a:srcRect t="17804" r="21908"/>
            <a:stretch>
              <a:fillRect/>
            </a:stretch>
          </p:blipFill>
          <p:spPr bwMode="auto">
            <a:xfrm rot="5400000">
              <a:off x="2646944" y="2849892"/>
              <a:ext cx="1185815" cy="9361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pic>
        <p:sp>
          <p:nvSpPr>
            <p:cNvPr id="68" name="ZoneTexte 67"/>
            <p:cNvSpPr txBox="1"/>
            <p:nvPr/>
          </p:nvSpPr>
          <p:spPr>
            <a:xfrm>
              <a:off x="2627784" y="2329716"/>
              <a:ext cx="1224136" cy="438582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 smtClean="0">
                  <a:solidFill>
                    <a:schemeClr val="bg1"/>
                  </a:solidFill>
                </a:rPr>
                <a:t>ASGRA/VDR</a:t>
              </a:r>
            </a:p>
            <a:p>
              <a:pPr algn="ctr"/>
              <a:r>
                <a:rPr lang="fr-FR" sz="1000" dirty="0" err="1" smtClean="0">
                  <a:solidFill>
                    <a:schemeClr val="bg2">
                      <a:lumMod val="25000"/>
                    </a:schemeClr>
                  </a:solidFill>
                </a:rPr>
                <a:t>Vice-Président</a:t>
              </a:r>
              <a:endParaRPr lang="fr-FR" sz="10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pic>
        <p:nvPicPr>
          <p:cNvPr id="60" name="Image 59" descr="Ginette Lacou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5576" y="548680"/>
            <a:ext cx="1097923" cy="1484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" name="ZoneTexte 33"/>
          <p:cNvSpPr txBox="1"/>
          <p:nvPr/>
        </p:nvSpPr>
        <p:spPr>
          <a:xfrm>
            <a:off x="755576" y="1988840"/>
            <a:ext cx="1080120" cy="24622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Ginette Lacour</a:t>
            </a:r>
            <a:endParaRPr lang="fr-FR" sz="1000" dirty="0">
              <a:solidFill>
                <a:schemeClr val="bg1"/>
              </a:solidFill>
            </a:endParaRPr>
          </a:p>
        </p:txBody>
      </p:sp>
      <p:sp>
        <p:nvSpPr>
          <p:cNvPr id="69" name="ZoneTexte 68"/>
          <p:cNvSpPr txBox="1"/>
          <p:nvPr/>
        </p:nvSpPr>
        <p:spPr>
          <a:xfrm>
            <a:off x="323528" y="260648"/>
            <a:ext cx="1008112" cy="430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100" dirty="0" smtClean="0"/>
              <a:t>Trésorerie Comptabilité</a:t>
            </a:r>
            <a:endParaRPr lang="fr-FR" sz="1100" dirty="0"/>
          </a:p>
        </p:txBody>
      </p:sp>
      <p:grpSp>
        <p:nvGrpSpPr>
          <p:cNvPr id="6" name="Groupe 86"/>
          <p:cNvGrpSpPr/>
          <p:nvPr/>
        </p:nvGrpSpPr>
        <p:grpSpPr>
          <a:xfrm>
            <a:off x="3563888" y="188640"/>
            <a:ext cx="1440160" cy="2046421"/>
            <a:chOff x="4499992" y="188640"/>
            <a:chExt cx="1440160" cy="2046421"/>
          </a:xfrm>
        </p:grpSpPr>
        <p:grpSp>
          <p:nvGrpSpPr>
            <p:cNvPr id="7" name="Groupe 78"/>
            <p:cNvGrpSpPr/>
            <p:nvPr/>
          </p:nvGrpSpPr>
          <p:grpSpPr>
            <a:xfrm>
              <a:off x="4524704" y="188640"/>
              <a:ext cx="1368152" cy="2046421"/>
              <a:chOff x="4649670" y="0"/>
              <a:chExt cx="1368152" cy="2046421"/>
            </a:xfrm>
          </p:grpSpPr>
          <p:sp>
            <p:nvSpPr>
              <p:cNvPr id="18" name="ZoneTexte 17"/>
              <p:cNvSpPr txBox="1"/>
              <p:nvPr/>
            </p:nvSpPr>
            <p:spPr>
              <a:xfrm>
                <a:off x="4649670" y="1800200"/>
                <a:ext cx="1368152" cy="246221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000" b="1" dirty="0" smtClean="0">
                    <a:solidFill>
                      <a:schemeClr val="bg1"/>
                    </a:solidFill>
                  </a:rPr>
                  <a:t>Bernard </a:t>
                </a:r>
                <a:r>
                  <a:rPr lang="fr-FR" sz="1000" b="1" dirty="0" err="1" smtClean="0">
                    <a:solidFill>
                      <a:schemeClr val="bg1"/>
                    </a:solidFill>
                  </a:rPr>
                  <a:t>Desissaire</a:t>
                </a:r>
                <a:endParaRPr lang="fr-FR" sz="1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4696966" y="0"/>
                <a:ext cx="1296144" cy="332656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/>
                  <a:t>Président</a:t>
                </a:r>
                <a:endParaRPr lang="fr-FR" dirty="0"/>
              </a:p>
            </p:txBody>
          </p:sp>
        </p:grpSp>
        <p:pic>
          <p:nvPicPr>
            <p:cNvPr id="1040" name="Picture 16" descr="F:\Users\Peres\Documents\Amicale Seniors Chassieu\GESTION ADHERANTS\Trombinoscope 2023-20230308T222005Z-001\Trombinoscope 2023\Desissaire Bernard.jpg"/>
            <p:cNvPicPr>
              <a:picLocks noChangeAspect="1" noChangeArrowheads="1"/>
            </p:cNvPicPr>
            <p:nvPr/>
          </p:nvPicPr>
          <p:blipFill>
            <a:blip r:embed="rId7" cstate="print"/>
            <a:srcRect l="19360" t="12234" r="30304" b="20650"/>
            <a:stretch>
              <a:fillRect/>
            </a:stretch>
          </p:blipFill>
          <p:spPr bwMode="auto">
            <a:xfrm rot="5400000">
              <a:off x="4499991" y="548681"/>
              <a:ext cx="1440162" cy="144016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8" name="Groupe 88"/>
          <p:cNvGrpSpPr/>
          <p:nvPr/>
        </p:nvGrpSpPr>
        <p:grpSpPr>
          <a:xfrm>
            <a:off x="467544" y="2564904"/>
            <a:ext cx="2177433" cy="2014483"/>
            <a:chOff x="162319" y="2420888"/>
            <a:chExt cx="2177433" cy="2014483"/>
          </a:xfrm>
        </p:grpSpPr>
        <p:pic>
          <p:nvPicPr>
            <p:cNvPr id="1041" name="Picture 17" descr="F:\Users\Peres\Documents\Amicale Seniors Chassieu\GESTION ADHERANTS\Trombinoscope 2023-20230308T222005Z-001\Trombinoscope 2023\DaCruz Martine.jpg"/>
            <p:cNvPicPr>
              <a:picLocks noChangeAspect="1" noChangeArrowheads="1"/>
            </p:cNvPicPr>
            <p:nvPr/>
          </p:nvPicPr>
          <p:blipFill>
            <a:blip r:embed="rId8" cstate="print"/>
            <a:srcRect l="23070" t="15198" r="17740" b="17156"/>
            <a:stretch>
              <a:fillRect/>
            </a:stretch>
          </p:blipFill>
          <p:spPr bwMode="auto">
            <a:xfrm rot="16200000" flipH="1">
              <a:off x="90938" y="2925572"/>
              <a:ext cx="1240075" cy="106292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9" name="Groupe 80"/>
            <p:cNvGrpSpPr/>
            <p:nvPr/>
          </p:nvGrpSpPr>
          <p:grpSpPr>
            <a:xfrm>
              <a:off x="162319" y="2420888"/>
              <a:ext cx="2177433" cy="2014483"/>
              <a:chOff x="3402679" y="4653136"/>
              <a:chExt cx="2177433" cy="2014483"/>
            </a:xfrm>
          </p:grpSpPr>
          <p:sp>
            <p:nvSpPr>
              <p:cNvPr id="33" name="ZoneTexte 32"/>
              <p:cNvSpPr txBox="1"/>
              <p:nvPr/>
            </p:nvSpPr>
            <p:spPr>
              <a:xfrm>
                <a:off x="4437509" y="6288046"/>
                <a:ext cx="1123553" cy="24622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000" dirty="0" smtClean="0">
                    <a:solidFill>
                      <a:schemeClr val="bg1"/>
                    </a:solidFill>
                  </a:rPr>
                  <a:t>Annie Bottier</a:t>
                </a:r>
                <a:endParaRPr lang="fr-FR" sz="1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3419872" y="4653136"/>
                <a:ext cx="2160240" cy="432048"/>
              </a:xfrm>
              <a:prstGeom prst="rect">
                <a:avLst/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b="1" spc="600" dirty="0" smtClean="0">
                    <a:ln w="12700">
                      <a:noFill/>
                      <a:prstDash val="solid"/>
                    </a:ln>
                    <a:solidFill>
                      <a:schemeClr val="bg1"/>
                    </a:solidFill>
                  </a:rPr>
                  <a:t>Estivales/</a:t>
                </a:r>
              </a:p>
              <a:p>
                <a:pPr algn="ctr"/>
                <a:r>
                  <a:rPr lang="fr-FR" sz="1400" b="1" spc="600" dirty="0" smtClean="0">
                    <a:ln w="12700">
                      <a:noFill/>
                      <a:prstDash val="solid"/>
                    </a:ln>
                    <a:solidFill>
                      <a:schemeClr val="bg1"/>
                    </a:solidFill>
                  </a:rPr>
                  <a:t>Hivernales</a:t>
                </a:r>
                <a:endParaRPr lang="fr-FR" sz="1400" b="1" spc="600" dirty="0">
                  <a:ln w="12700">
                    <a:noFill/>
                    <a:prstDash val="solid"/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ZoneTexte 31"/>
              <p:cNvSpPr txBox="1"/>
              <p:nvPr/>
            </p:nvSpPr>
            <p:spPr>
              <a:xfrm>
                <a:off x="3402679" y="6267509"/>
                <a:ext cx="1025305" cy="4001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000" dirty="0" smtClean="0">
                    <a:solidFill>
                      <a:schemeClr val="bg1"/>
                    </a:solidFill>
                  </a:rPr>
                  <a:t>Martine Da Cruz</a:t>
                </a:r>
                <a:endParaRPr lang="fr-FR" sz="1000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039" name="Picture 15" descr="F:\Users\Peres\Documents\Amicale Seniors Chassieu\GESTION ADHERANTS\Trombinoscope 2023-20230308T222005Z-001\Trombinoscope 2023\Bottier Annie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331639" y="2876864"/>
              <a:ext cx="918912" cy="116644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10" name="Groupe 89"/>
          <p:cNvGrpSpPr/>
          <p:nvPr/>
        </p:nvGrpSpPr>
        <p:grpSpPr>
          <a:xfrm>
            <a:off x="1180154" y="4725144"/>
            <a:ext cx="3103814" cy="1891301"/>
            <a:chOff x="107504" y="4674622"/>
            <a:chExt cx="3103814" cy="1891301"/>
          </a:xfrm>
        </p:grpSpPr>
        <p:pic>
          <p:nvPicPr>
            <p:cNvPr id="1035" name="Picture 11" descr="F:\Users\Peres\Documents\Amicale Seniors Chassieu\GESTION ADHERANTS\Trombinoscope 2023-20230308T222005Z-001\Trombinoscope 2023\TEYSSIER Christian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103631" y="4962654"/>
              <a:ext cx="961457" cy="12241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11" name="Groupe 75"/>
            <p:cNvGrpSpPr/>
            <p:nvPr/>
          </p:nvGrpSpPr>
          <p:grpSpPr>
            <a:xfrm>
              <a:off x="107504" y="4674622"/>
              <a:ext cx="3103814" cy="1891301"/>
              <a:chOff x="2843808" y="4157229"/>
              <a:chExt cx="3103814" cy="1891301"/>
            </a:xfrm>
          </p:grpSpPr>
          <p:sp>
            <p:nvSpPr>
              <p:cNvPr id="20" name="ZoneTexte 19"/>
              <p:cNvSpPr txBox="1"/>
              <p:nvPr/>
            </p:nvSpPr>
            <p:spPr>
              <a:xfrm>
                <a:off x="2843808" y="5503895"/>
                <a:ext cx="1080120" cy="400110"/>
              </a:xfrm>
              <a:prstGeom prst="rect">
                <a:avLst/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000" b="1" dirty="0" smtClean="0">
                    <a:solidFill>
                      <a:schemeClr val="bg1"/>
                    </a:solidFill>
                  </a:rPr>
                  <a:t>Francine </a:t>
                </a:r>
                <a:r>
                  <a:rPr lang="fr-FR" sz="1000" b="1" dirty="0" err="1" smtClean="0">
                    <a:solidFill>
                      <a:schemeClr val="bg1"/>
                    </a:solidFill>
                  </a:rPr>
                  <a:t>Bloquet</a:t>
                </a:r>
                <a:endParaRPr lang="fr-FR" sz="1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ZoneTexte 29"/>
              <p:cNvSpPr txBox="1"/>
              <p:nvPr/>
            </p:nvSpPr>
            <p:spPr>
              <a:xfrm>
                <a:off x="4788023" y="5648420"/>
                <a:ext cx="1159599" cy="400110"/>
              </a:xfrm>
              <a:prstGeom prst="rect">
                <a:avLst/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000" dirty="0" smtClean="0">
                    <a:solidFill>
                      <a:schemeClr val="bg1"/>
                    </a:solidFill>
                  </a:rPr>
                  <a:t>Christian </a:t>
                </a:r>
                <a:r>
                  <a:rPr lang="fr-FR" sz="1000" dirty="0" err="1" smtClean="0">
                    <a:solidFill>
                      <a:schemeClr val="bg1"/>
                    </a:solidFill>
                  </a:rPr>
                  <a:t>Teyssier</a:t>
                </a:r>
                <a:endParaRPr lang="fr-FR" sz="1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ZoneTexte 53"/>
              <p:cNvSpPr txBox="1"/>
              <p:nvPr/>
            </p:nvSpPr>
            <p:spPr>
              <a:xfrm>
                <a:off x="3851920" y="5585195"/>
                <a:ext cx="1008112" cy="400110"/>
              </a:xfrm>
              <a:prstGeom prst="rect">
                <a:avLst/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000" dirty="0" smtClean="0">
                    <a:solidFill>
                      <a:schemeClr val="bg1"/>
                    </a:solidFill>
                  </a:rPr>
                  <a:t>Michèle Fayolle</a:t>
                </a:r>
                <a:endParaRPr lang="fr-FR" sz="1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ZoneTexte 44"/>
              <p:cNvSpPr txBox="1"/>
              <p:nvPr/>
            </p:nvSpPr>
            <p:spPr>
              <a:xfrm>
                <a:off x="2915816" y="4157229"/>
                <a:ext cx="2880320" cy="338554"/>
              </a:xfrm>
              <a:prstGeom prst="rect">
                <a:avLst/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b="1" spc="600" dirty="0" smtClean="0">
                    <a:ln w="12700">
                      <a:noFill/>
                      <a:prstDash val="solid"/>
                    </a:ln>
                    <a:solidFill>
                      <a:schemeClr val="bg1"/>
                    </a:solidFill>
                  </a:rPr>
                  <a:t>Sorties</a:t>
                </a:r>
                <a:endParaRPr lang="fr-FR" sz="1600" b="1" spc="600" dirty="0">
                  <a:ln w="12700">
                    <a:noFill/>
                    <a:prstDash val="solid"/>
                  </a:ln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034" name="Picture 10" descr="F:\Users\Peres\Documents\Amicale Seniors Chassieu\GESTION ADHERANTS\Trombinoscope 2023-20230308T222005Z-001\Trombinoscope 2023\BLOQUET Francine1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79512" y="5013176"/>
              <a:ext cx="889075" cy="103309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3" name="Picture 13" descr="F:\Users\Peres\Documents\Amicale Seniors Chassieu\GESTION ADHERANTS\Trombinoscope 2023-20230308T222005Z-001\Trombinoscope 2023\FAYOLLE Michelle.jp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187624" y="5013176"/>
              <a:ext cx="864096" cy="109190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12" name="Groupe 87"/>
          <p:cNvGrpSpPr/>
          <p:nvPr/>
        </p:nvGrpSpPr>
        <p:grpSpPr>
          <a:xfrm>
            <a:off x="6021685" y="2564904"/>
            <a:ext cx="2933677" cy="1840270"/>
            <a:chOff x="280095" y="260648"/>
            <a:chExt cx="2933677" cy="1840270"/>
          </a:xfrm>
        </p:grpSpPr>
        <p:sp>
          <p:nvSpPr>
            <p:cNvPr id="27" name="ZoneTexte 26"/>
            <p:cNvSpPr txBox="1"/>
            <p:nvPr/>
          </p:nvSpPr>
          <p:spPr>
            <a:xfrm>
              <a:off x="537723" y="1700808"/>
              <a:ext cx="1028991" cy="24622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1000" dirty="0" smtClean="0">
                  <a:solidFill>
                    <a:schemeClr val="bg1"/>
                  </a:solidFill>
                </a:rPr>
                <a:t>Andrée Comte</a:t>
              </a:r>
              <a:endParaRPr lang="fr-FR" sz="1000" dirty="0">
                <a:solidFill>
                  <a:schemeClr val="bg1"/>
                </a:solidFill>
              </a:endParaRPr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1854746" y="1700808"/>
              <a:ext cx="989842" cy="40011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1000" dirty="0" smtClean="0">
                  <a:solidFill>
                    <a:schemeClr val="bg1"/>
                  </a:solidFill>
                </a:rPr>
                <a:t>Michèle Fayolle</a:t>
              </a:r>
              <a:endParaRPr lang="fr-FR" sz="1000" dirty="0">
                <a:solidFill>
                  <a:schemeClr val="bg1"/>
                </a:solidFill>
              </a:endParaRPr>
            </a:p>
          </p:txBody>
        </p:sp>
        <p:sp>
          <p:nvSpPr>
            <p:cNvPr id="44" name="ZoneTexte 43"/>
            <p:cNvSpPr txBox="1"/>
            <p:nvPr/>
          </p:nvSpPr>
          <p:spPr>
            <a:xfrm>
              <a:off x="280095" y="260648"/>
              <a:ext cx="2933677" cy="338554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1600" b="1" spc="600" dirty="0" smtClean="0">
                  <a:ln w="12700">
                    <a:noFill/>
                    <a:prstDash val="solid"/>
                  </a:ln>
                  <a:solidFill>
                    <a:schemeClr val="bg1"/>
                  </a:solidFill>
                </a:rPr>
                <a:t>Lundi de l’Amitié</a:t>
              </a:r>
              <a:endParaRPr lang="fr-FR" sz="1600" b="1" spc="600" dirty="0">
                <a:ln w="12700">
                  <a:noFill/>
                  <a:prstDash val="solid"/>
                </a:ln>
                <a:solidFill>
                  <a:schemeClr val="bg1"/>
                </a:solidFill>
              </a:endParaRPr>
            </a:p>
          </p:txBody>
        </p:sp>
        <p:pic>
          <p:nvPicPr>
            <p:cNvPr id="1036" name="Picture 12" descr="F:\Users\Peres\Documents\Amicale Seniors Chassieu\GESTION ADHERANTS\Trombinoscope 2023-20230308T222005Z-001\Trombinoscope 2023\COMTE Andree.jp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90679" y="609775"/>
              <a:ext cx="936104" cy="107797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37" name="Picture 13" descr="F:\Users\Peres\Documents\Amicale Seniors Chassieu\GESTION ADHERANTS\Trombinoscope 2023-20230308T222005Z-001\Trombinoscope 2023\FAYOLLE Michelle.jp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937059" y="608907"/>
              <a:ext cx="864096" cy="109190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14" name="Groupe 60"/>
          <p:cNvGrpSpPr/>
          <p:nvPr/>
        </p:nvGrpSpPr>
        <p:grpSpPr>
          <a:xfrm>
            <a:off x="5508104" y="4653137"/>
            <a:ext cx="2520280" cy="1686380"/>
            <a:chOff x="4427984" y="4993432"/>
            <a:chExt cx="2520280" cy="168638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pic>
          <p:nvPicPr>
            <p:cNvPr id="2" name="Picture 2" descr="F:\Users\Peres\Documents\Amicale Seniors Chassieu\GESTION ADHERANTS\Trombinoscope 2023-20230308T222005Z-001\Trombinoscope 2023\DECHELETTE Syilvie 06.89.26.34.69 syldechelette@gmail.com.jpg"/>
            <p:cNvPicPr>
              <a:picLocks noChangeAspect="1" noChangeArrowheads="1"/>
            </p:cNvPicPr>
            <p:nvPr/>
          </p:nvPicPr>
          <p:blipFill>
            <a:blip r:embed="rId14" cstate="print"/>
            <a:srcRect t="10705"/>
            <a:stretch>
              <a:fillRect/>
            </a:stretch>
          </p:blipFill>
          <p:spPr bwMode="auto">
            <a:xfrm>
              <a:off x="4716016" y="5252011"/>
              <a:ext cx="1009006" cy="120132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</p:pic>
        <p:pic>
          <p:nvPicPr>
            <p:cNvPr id="1027" name="Picture 3" descr="F:\Users\Peres\Documents\Amicale Seniors Chassieu\GESTION ADHERANTS\Trombinoscope 2023-20230308T222005Z-001\Trombinoscope 2023\HEINRICH Véronique 06.61.51.33.65 geranium69@icloud.com.jp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5490560" y="5252010"/>
              <a:ext cx="881640" cy="1201325"/>
            </a:xfrm>
            <a:prstGeom prst="rect">
              <a:avLst/>
            </a:prstGeom>
            <a:noFill/>
          </p:spPr>
        </p:pic>
        <p:sp>
          <p:nvSpPr>
            <p:cNvPr id="66" name="ZoneTexte 65"/>
            <p:cNvSpPr txBox="1"/>
            <p:nvPr/>
          </p:nvSpPr>
          <p:spPr>
            <a:xfrm>
              <a:off x="4572000" y="4993432"/>
              <a:ext cx="2160240" cy="307777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smtClean="0">
                  <a:solidFill>
                    <a:schemeClr val="bg1"/>
                  </a:solidFill>
                </a:rPr>
                <a:t>Secrétaire &amp; Voyages</a:t>
              </a:r>
              <a:endParaRPr lang="fr-F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58" name="ZoneTexte 57"/>
            <p:cNvSpPr txBox="1"/>
            <p:nvPr/>
          </p:nvSpPr>
          <p:spPr>
            <a:xfrm>
              <a:off x="4427984" y="6433591"/>
              <a:ext cx="2520280" cy="24622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 smtClean="0">
                  <a:solidFill>
                    <a:schemeClr val="bg1"/>
                  </a:solidFill>
                </a:rPr>
                <a:t>Sylvie </a:t>
              </a:r>
              <a:r>
                <a:rPr lang="fr-FR" sz="1000" b="1" dirty="0" err="1" smtClean="0">
                  <a:solidFill>
                    <a:schemeClr val="bg1"/>
                  </a:solidFill>
                </a:rPr>
                <a:t>Dechelette</a:t>
              </a:r>
              <a:r>
                <a:rPr lang="fr-FR" sz="1000" b="1" dirty="0" smtClean="0">
                  <a:solidFill>
                    <a:schemeClr val="bg1"/>
                  </a:solidFill>
                </a:rPr>
                <a:t> / Véronique Heinrich</a:t>
              </a:r>
              <a:endParaRPr lang="fr-FR" sz="1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7" name="Espace réservé de la date 4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28/11/2024</a:t>
            </a:r>
            <a:endParaRPr lang="fr-FR" dirty="0"/>
          </a:p>
        </p:txBody>
      </p:sp>
      <p:sp>
        <p:nvSpPr>
          <p:cNvPr id="48" name="Titre 1"/>
          <p:cNvSpPr txBox="1">
            <a:spLocks/>
          </p:cNvSpPr>
          <p:nvPr/>
        </p:nvSpPr>
        <p:spPr>
          <a:xfrm>
            <a:off x="683568" y="2060848"/>
            <a:ext cx="7498080" cy="6926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Election du Bureau</a:t>
            </a:r>
            <a:endParaRPr kumimoji="0" lang="fr-FR" sz="43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8063880" y="648866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chemeClr val="accent3">
                    <a:lumMod val="75000"/>
                  </a:schemeClr>
                </a:solidFill>
              </a:rPr>
              <a:t>Bernard</a:t>
            </a:r>
            <a:endParaRPr lang="fr-FR" i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Election du Bureau</a:t>
            </a:r>
            <a:endParaRPr lang="fr-FR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47664" y="1447800"/>
            <a:ext cx="7498080" cy="4800600"/>
          </a:xfrm>
        </p:spPr>
        <p:txBody>
          <a:bodyPr/>
          <a:lstStyle/>
          <a:p>
            <a:r>
              <a:rPr lang="fr-FR" b="1" dirty="0" err="1" smtClean="0">
                <a:solidFill>
                  <a:schemeClr val="accent4">
                    <a:lumMod val="75000"/>
                  </a:schemeClr>
                </a:solidFill>
              </a:rPr>
              <a:t>Démissionaire</a:t>
            </a:r>
            <a:endParaRPr lang="fr-FR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lvl="1"/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Bernard </a:t>
            </a:r>
            <a:r>
              <a:rPr lang="fr-FR" dirty="0" err="1" smtClean="0">
                <a:solidFill>
                  <a:schemeClr val="accent4">
                    <a:lumMod val="75000"/>
                  </a:schemeClr>
                </a:solidFill>
              </a:rPr>
              <a:t>Desissaire</a:t>
            </a:r>
            <a:endParaRPr lang="fr-FR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fr-FR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fr-FR" b="1" dirty="0" smtClean="0">
                <a:solidFill>
                  <a:schemeClr val="accent4">
                    <a:lumMod val="75000"/>
                  </a:schemeClr>
                </a:solidFill>
              </a:rPr>
              <a:t>Candidats</a:t>
            </a:r>
          </a:p>
          <a:p>
            <a:pPr lvl="1"/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Sylvie </a:t>
            </a:r>
            <a:r>
              <a:rPr lang="fr-FR" dirty="0" err="1" smtClean="0">
                <a:solidFill>
                  <a:schemeClr val="accent4">
                    <a:lumMod val="75000"/>
                  </a:schemeClr>
                </a:solidFill>
              </a:rPr>
              <a:t>Dechelette</a:t>
            </a:r>
            <a:endParaRPr lang="fr-FR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lvl="1"/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Véronique Heinrich</a:t>
            </a:r>
          </a:p>
          <a:p>
            <a:pPr lvl="1"/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Gilbert </a:t>
            </a:r>
            <a:r>
              <a:rPr lang="fr-FR" dirty="0" err="1" smtClean="0">
                <a:solidFill>
                  <a:schemeClr val="accent4">
                    <a:lumMod val="75000"/>
                  </a:schemeClr>
                </a:solidFill>
              </a:rPr>
              <a:t>Tripoz</a:t>
            </a:r>
            <a:endParaRPr lang="fr-FR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lvl="1"/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Bernard </a:t>
            </a:r>
            <a:r>
              <a:rPr lang="fr-FR" dirty="0" err="1" smtClean="0">
                <a:solidFill>
                  <a:schemeClr val="accent4">
                    <a:lumMod val="75000"/>
                  </a:schemeClr>
                </a:solidFill>
              </a:rPr>
              <a:t>Defond</a:t>
            </a:r>
            <a:endParaRPr lang="fr-FR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Image 3" descr="DEFOND Bernard.jpg"/>
          <p:cNvPicPr>
            <a:picLocks noChangeAspect="1"/>
          </p:cNvPicPr>
          <p:nvPr/>
        </p:nvPicPr>
        <p:blipFill>
          <a:blip r:embed="rId2" cstate="print"/>
          <a:srcRect t="16384"/>
          <a:stretch>
            <a:fillRect/>
          </a:stretch>
        </p:blipFill>
        <p:spPr>
          <a:xfrm>
            <a:off x="4860032" y="5301208"/>
            <a:ext cx="923131" cy="1029172"/>
          </a:xfrm>
          <a:prstGeom prst="rect">
            <a:avLst/>
          </a:prstGeom>
        </p:spPr>
      </p:pic>
      <p:pic>
        <p:nvPicPr>
          <p:cNvPr id="5" name="Image 4" descr="TRIPOZ Gilbe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5652120" y="4581128"/>
            <a:ext cx="1150287" cy="142635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063880" y="648866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chemeClr val="accent3">
                    <a:lumMod val="75000"/>
                  </a:schemeClr>
                </a:solidFill>
              </a:rPr>
              <a:t>Bernard</a:t>
            </a:r>
            <a:endParaRPr lang="fr-FR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073" name="Picture 1" descr="F:\Users\Peres\Documents\Amicale Seniors Chassieu\GESTION ADHERANTS\Trombinoscope 2023-20230308T222005Z-001\Trombinoscope 2023\DECHELETTE Syilvie 06.89.26.34.69 syldechelette@gmail.co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2924944"/>
            <a:ext cx="810090" cy="1080120"/>
          </a:xfrm>
          <a:prstGeom prst="rect">
            <a:avLst/>
          </a:prstGeom>
          <a:noFill/>
        </p:spPr>
      </p:pic>
      <p:pic>
        <p:nvPicPr>
          <p:cNvPr id="3074" name="Picture 2" descr="F:\Users\Peres\Documents\Amicale Seniors Chassieu\GESTION ADHERANTS\Trombinoscope 2023-20230308T222005Z-001\Trombinoscope 2023\HEINRICH Véronique 06.61.51.33.65 geranium69@icloud.co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3861048"/>
            <a:ext cx="756174" cy="9881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AUTRES INTERVENTIONS</a:t>
            </a:r>
            <a:endParaRPr lang="fr-FR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7624" y="2455912"/>
            <a:ext cx="7956376" cy="1693168"/>
          </a:xfrm>
        </p:spPr>
        <p:txBody>
          <a:bodyPr>
            <a:normAutofit/>
          </a:bodyPr>
          <a:lstStyle/>
          <a:p>
            <a:pPr>
              <a:tabLst>
                <a:tab pos="6010275" algn="l"/>
              </a:tabLst>
            </a:pPr>
            <a:r>
              <a:rPr lang="fr-FR" sz="28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Cyril : Projet Ecole de golf 	</a:t>
            </a:r>
          </a:p>
          <a:p>
            <a:r>
              <a:rPr lang="fr-FR" sz="28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 : Direction du golf de Chassieu</a:t>
            </a:r>
          </a:p>
          <a:p>
            <a:endParaRPr lang="fr-FR" sz="2800" dirty="0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836077"/>
            <a:ext cx="6964808" cy="5041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43920" y="-99392"/>
            <a:ext cx="4792576" cy="1143000"/>
          </a:xfrm>
        </p:spPr>
        <p:txBody>
          <a:bodyPr/>
          <a:lstStyle/>
          <a:p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ORDRE DU JOUR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59632" y="1196752"/>
            <a:ext cx="7651415" cy="5040560"/>
          </a:xfrm>
        </p:spPr>
        <p:txBody>
          <a:bodyPr>
            <a:noAutofit/>
          </a:bodyPr>
          <a:lstStyle/>
          <a:p>
            <a:pPr>
              <a:buNone/>
              <a:tabLst>
                <a:tab pos="4572000" algn="l"/>
              </a:tabLst>
            </a:pPr>
            <a:r>
              <a:rPr lang="fr-FR" sz="1800" b="1" dirty="0">
                <a:solidFill>
                  <a:srgbClr val="0000FF"/>
                </a:solidFill>
                <a:latin typeface="Cambria" pitchFamily="18" charset="0"/>
              </a:rPr>
              <a:t>Rapport </a:t>
            </a:r>
            <a:r>
              <a:rPr lang="fr-FR" sz="1800" b="1" dirty="0" smtClean="0">
                <a:solidFill>
                  <a:srgbClr val="0000FF"/>
                </a:solidFill>
                <a:latin typeface="Cambria" pitchFamily="18" charset="0"/>
              </a:rPr>
              <a:t>moral, Rapport </a:t>
            </a:r>
            <a:r>
              <a:rPr lang="fr-FR" sz="1800" b="1" dirty="0">
                <a:solidFill>
                  <a:srgbClr val="0000FF"/>
                </a:solidFill>
                <a:latin typeface="Cambria" pitchFamily="18" charset="0"/>
              </a:rPr>
              <a:t>financier 	</a:t>
            </a:r>
            <a:r>
              <a:rPr lang="fr-FR" sz="1800" i="1" dirty="0">
                <a:solidFill>
                  <a:srgbClr val="0000FF"/>
                </a:solidFill>
                <a:latin typeface="Cambria" pitchFamily="18" charset="0"/>
              </a:rPr>
              <a:t>Bernard</a:t>
            </a:r>
            <a:endParaRPr lang="fr-FR" sz="1800" b="1" dirty="0">
              <a:solidFill>
                <a:srgbClr val="0000FF"/>
              </a:solidFill>
              <a:latin typeface="Cambria" pitchFamily="18" charset="0"/>
            </a:endParaRPr>
          </a:p>
          <a:p>
            <a:pPr>
              <a:buNone/>
              <a:tabLst>
                <a:tab pos="4037013" algn="l"/>
              </a:tabLst>
            </a:pPr>
            <a:r>
              <a:rPr lang="fr-FR" sz="1800" b="1" dirty="0">
                <a:solidFill>
                  <a:srgbClr val="0000FF"/>
                </a:solidFill>
                <a:latin typeface="Cambria" pitchFamily="18" charset="0"/>
              </a:rPr>
              <a:t>Budget  prévisionnel </a:t>
            </a:r>
            <a:r>
              <a:rPr lang="fr-FR" sz="1800" b="1" dirty="0" smtClean="0">
                <a:solidFill>
                  <a:srgbClr val="0000FF"/>
                </a:solidFill>
                <a:latin typeface="Cambria" pitchFamily="18" charset="0"/>
              </a:rPr>
              <a:t>2025</a:t>
            </a:r>
            <a:r>
              <a:rPr lang="fr-FR" sz="1800" b="1" dirty="0">
                <a:solidFill>
                  <a:srgbClr val="0000FF"/>
                </a:solidFill>
                <a:latin typeface="Cambria" pitchFamily="18" charset="0"/>
              </a:rPr>
              <a:t>	</a:t>
            </a:r>
            <a:endParaRPr lang="fr-FR" sz="1800" i="1" dirty="0">
              <a:solidFill>
                <a:srgbClr val="0000FF"/>
              </a:solidFill>
              <a:latin typeface="Cambria" pitchFamily="18" charset="0"/>
            </a:endParaRPr>
          </a:p>
          <a:p>
            <a:pPr>
              <a:buNone/>
              <a:tabLst>
                <a:tab pos="4037013" algn="l"/>
              </a:tabLst>
            </a:pPr>
            <a:r>
              <a:rPr lang="fr-FR" sz="1800" b="1" dirty="0">
                <a:solidFill>
                  <a:srgbClr val="0000FF"/>
                </a:solidFill>
                <a:latin typeface="Cambria" pitchFamily="18" charset="0"/>
              </a:rPr>
              <a:t>Présentation des activités de l’Amicale</a:t>
            </a:r>
          </a:p>
          <a:p>
            <a:pPr>
              <a:buNone/>
              <a:tabLst>
                <a:tab pos="4572000" algn="l"/>
              </a:tabLst>
            </a:pPr>
            <a:r>
              <a:rPr lang="fr-FR" sz="1800" b="1" dirty="0">
                <a:solidFill>
                  <a:srgbClr val="0000FF"/>
                </a:solidFill>
                <a:latin typeface="Cambria" pitchFamily="18" charset="0"/>
              </a:rPr>
              <a:t>	</a:t>
            </a:r>
            <a:r>
              <a:rPr lang="fr-FR" sz="1800" dirty="0">
                <a:solidFill>
                  <a:srgbClr val="0000FF"/>
                </a:solidFill>
                <a:latin typeface="Cambria" pitchFamily="18" charset="0"/>
              </a:rPr>
              <a:t>Lundi de l’Amitié	</a:t>
            </a:r>
            <a:r>
              <a:rPr lang="fr-FR" sz="1800" i="1" dirty="0">
                <a:solidFill>
                  <a:srgbClr val="0000FF"/>
                </a:solidFill>
                <a:latin typeface="Cambria" pitchFamily="18" charset="0"/>
              </a:rPr>
              <a:t>Andrée</a:t>
            </a:r>
          </a:p>
          <a:p>
            <a:pPr>
              <a:buNone/>
              <a:tabLst>
                <a:tab pos="4572000" algn="l"/>
              </a:tabLst>
            </a:pPr>
            <a:r>
              <a:rPr lang="fr-FR" sz="1800" i="1" dirty="0">
                <a:solidFill>
                  <a:srgbClr val="0000FF"/>
                </a:solidFill>
                <a:latin typeface="Cambria" pitchFamily="18" charset="0"/>
              </a:rPr>
              <a:t>	</a:t>
            </a:r>
            <a:r>
              <a:rPr lang="fr-FR" sz="1800" dirty="0">
                <a:solidFill>
                  <a:srgbClr val="0000FF"/>
                </a:solidFill>
                <a:latin typeface="Cambria" pitchFamily="18" charset="0"/>
              </a:rPr>
              <a:t>Hivernales/Estivales	</a:t>
            </a:r>
            <a:r>
              <a:rPr lang="fr-FR" sz="1800" i="1" dirty="0">
                <a:solidFill>
                  <a:srgbClr val="0000FF"/>
                </a:solidFill>
                <a:latin typeface="Cambria" pitchFamily="18" charset="0"/>
              </a:rPr>
              <a:t>Martine</a:t>
            </a:r>
          </a:p>
          <a:p>
            <a:pPr>
              <a:buNone/>
              <a:tabLst>
                <a:tab pos="4572000" algn="l"/>
              </a:tabLst>
            </a:pPr>
            <a:r>
              <a:rPr lang="fr-FR" sz="1800" i="1" dirty="0">
                <a:solidFill>
                  <a:srgbClr val="0000FF"/>
                </a:solidFill>
                <a:latin typeface="Cambria" pitchFamily="18" charset="0"/>
              </a:rPr>
              <a:t>	</a:t>
            </a:r>
            <a:r>
              <a:rPr lang="fr-FR" sz="1800" dirty="0">
                <a:solidFill>
                  <a:srgbClr val="0000FF"/>
                </a:solidFill>
                <a:latin typeface="Cambria" pitchFamily="18" charset="0"/>
              </a:rPr>
              <a:t>ASGRA / VDR	</a:t>
            </a:r>
            <a:r>
              <a:rPr lang="fr-FR" sz="1800" i="1" dirty="0">
                <a:solidFill>
                  <a:srgbClr val="0000FF"/>
                </a:solidFill>
                <a:latin typeface="Cambria" pitchFamily="18" charset="0"/>
              </a:rPr>
              <a:t>Jean-François</a:t>
            </a:r>
          </a:p>
          <a:p>
            <a:pPr>
              <a:buNone/>
              <a:tabLst>
                <a:tab pos="4572000" algn="l"/>
              </a:tabLst>
            </a:pPr>
            <a:r>
              <a:rPr lang="fr-FR" sz="1800" dirty="0">
                <a:solidFill>
                  <a:srgbClr val="0000FF"/>
                </a:solidFill>
                <a:latin typeface="Cambria" pitchFamily="18" charset="0"/>
              </a:rPr>
              <a:t>	</a:t>
            </a:r>
            <a:r>
              <a:rPr lang="fr-FR" sz="1800" dirty="0" err="1" smtClean="0">
                <a:solidFill>
                  <a:srgbClr val="0000FF"/>
                </a:solidFill>
                <a:latin typeface="Cambria" pitchFamily="18" charset="0"/>
              </a:rPr>
              <a:t>Match-Play</a:t>
            </a:r>
            <a:r>
              <a:rPr lang="fr-FR" sz="1800" dirty="0">
                <a:solidFill>
                  <a:srgbClr val="0000FF"/>
                </a:solidFill>
                <a:latin typeface="Cambria" pitchFamily="18" charset="0"/>
              </a:rPr>
              <a:t>	</a:t>
            </a:r>
            <a:r>
              <a:rPr lang="fr-FR" sz="1800" i="1" dirty="0">
                <a:solidFill>
                  <a:srgbClr val="0000FF"/>
                </a:solidFill>
                <a:latin typeface="Cambria" pitchFamily="18" charset="0"/>
              </a:rPr>
              <a:t> Paul</a:t>
            </a:r>
            <a:endParaRPr lang="fr-FR" sz="1800" dirty="0">
              <a:solidFill>
                <a:srgbClr val="0000FF"/>
              </a:solidFill>
              <a:latin typeface="Cambria" pitchFamily="18" charset="0"/>
            </a:endParaRPr>
          </a:p>
          <a:p>
            <a:pPr>
              <a:buNone/>
              <a:tabLst>
                <a:tab pos="4572000" algn="l"/>
              </a:tabLst>
            </a:pPr>
            <a:r>
              <a:rPr lang="fr-FR" sz="1800" dirty="0">
                <a:solidFill>
                  <a:srgbClr val="0000FF"/>
                </a:solidFill>
                <a:latin typeface="Cambria" pitchFamily="18" charset="0"/>
              </a:rPr>
              <a:t>	</a:t>
            </a:r>
            <a:r>
              <a:rPr lang="fr-FR" sz="1800" i="1" dirty="0">
                <a:solidFill>
                  <a:srgbClr val="0000FF"/>
                </a:solidFill>
                <a:latin typeface="Cambria" pitchFamily="18" charset="0"/>
              </a:rPr>
              <a:t>Cours collectifs	Paul</a:t>
            </a:r>
          </a:p>
          <a:p>
            <a:pPr>
              <a:buNone/>
              <a:tabLst>
                <a:tab pos="4572000" algn="l"/>
              </a:tabLst>
            </a:pPr>
            <a:r>
              <a:rPr lang="fr-FR" sz="1800" i="1" dirty="0">
                <a:solidFill>
                  <a:srgbClr val="0000FF"/>
                </a:solidFill>
                <a:latin typeface="Cambria" pitchFamily="18" charset="0"/>
              </a:rPr>
              <a:t>	</a:t>
            </a:r>
            <a:r>
              <a:rPr lang="fr-FR" sz="1800" dirty="0">
                <a:solidFill>
                  <a:srgbClr val="0000FF"/>
                </a:solidFill>
                <a:latin typeface="Cambria" pitchFamily="18" charset="0"/>
              </a:rPr>
              <a:t>Sorties	</a:t>
            </a:r>
            <a:r>
              <a:rPr lang="fr-FR" sz="1800" i="1" dirty="0">
                <a:solidFill>
                  <a:srgbClr val="0000FF"/>
                </a:solidFill>
                <a:latin typeface="Cambria" pitchFamily="18" charset="0"/>
              </a:rPr>
              <a:t>Christian</a:t>
            </a:r>
          </a:p>
          <a:p>
            <a:pPr>
              <a:buNone/>
              <a:tabLst>
                <a:tab pos="4572000" algn="l"/>
              </a:tabLst>
            </a:pPr>
            <a:r>
              <a:rPr lang="fr-FR" sz="1800" dirty="0">
                <a:solidFill>
                  <a:srgbClr val="0000FF"/>
                </a:solidFill>
                <a:latin typeface="Cambria" pitchFamily="18" charset="0"/>
              </a:rPr>
              <a:t>	</a:t>
            </a:r>
            <a:r>
              <a:rPr lang="fr-FR" sz="1800" dirty="0" smtClean="0">
                <a:solidFill>
                  <a:srgbClr val="0000FF"/>
                </a:solidFill>
                <a:latin typeface="Cambria" pitchFamily="18" charset="0"/>
              </a:rPr>
              <a:t>Voyages</a:t>
            </a:r>
            <a:r>
              <a:rPr lang="fr-FR" sz="1800" b="1" dirty="0">
                <a:solidFill>
                  <a:srgbClr val="0000FF"/>
                </a:solidFill>
                <a:latin typeface="Cambria" pitchFamily="18" charset="0"/>
              </a:rPr>
              <a:t>	</a:t>
            </a:r>
            <a:r>
              <a:rPr lang="fr-FR" sz="1800" i="1" dirty="0">
                <a:solidFill>
                  <a:srgbClr val="0000FF"/>
                </a:solidFill>
                <a:latin typeface="Cambria" pitchFamily="18" charset="0"/>
              </a:rPr>
              <a:t>Francine; Véronique</a:t>
            </a:r>
          </a:p>
          <a:p>
            <a:pPr>
              <a:buNone/>
              <a:tabLst>
                <a:tab pos="4572000" algn="l"/>
              </a:tabLst>
            </a:pPr>
            <a:r>
              <a:rPr lang="fr-FR" sz="1800" b="1" dirty="0">
                <a:solidFill>
                  <a:srgbClr val="0000FF"/>
                </a:solidFill>
                <a:latin typeface="Cambria" pitchFamily="18" charset="0"/>
              </a:rPr>
              <a:t>Election des membres du bureau</a:t>
            </a:r>
          </a:p>
          <a:p>
            <a:pPr>
              <a:buNone/>
              <a:tabLst>
                <a:tab pos="4572000" algn="l"/>
              </a:tabLst>
            </a:pPr>
            <a:r>
              <a:rPr lang="fr-FR" sz="1800" b="1" dirty="0">
                <a:solidFill>
                  <a:srgbClr val="0000FF"/>
                </a:solidFill>
                <a:latin typeface="Cambria" pitchFamily="18" charset="0"/>
              </a:rPr>
              <a:t>Autres interventions 	</a:t>
            </a:r>
            <a:r>
              <a:rPr lang="fr-FR" sz="1800" i="1" dirty="0" smtClean="0">
                <a:solidFill>
                  <a:srgbClr val="0000FF"/>
                </a:solidFill>
                <a:latin typeface="Cambria" pitchFamily="18" charset="0"/>
              </a:rPr>
              <a:t>Cyril; Clotilde</a:t>
            </a:r>
            <a:r>
              <a:rPr lang="fr-FR" sz="1800" i="1" dirty="0">
                <a:solidFill>
                  <a:srgbClr val="0000FF"/>
                </a:solidFill>
                <a:latin typeface="Cambria" pitchFamily="18" charset="0"/>
              </a:rPr>
              <a:t>; </a:t>
            </a:r>
            <a:r>
              <a:rPr lang="fr-FR" sz="1800" i="1" dirty="0" smtClean="0">
                <a:solidFill>
                  <a:srgbClr val="0000FF"/>
                </a:solidFill>
                <a:latin typeface="Cambria" pitchFamily="18" charset="0"/>
              </a:rPr>
              <a:t>Didier</a:t>
            </a:r>
            <a:endParaRPr lang="fr-FR" sz="1800" dirty="0">
              <a:solidFill>
                <a:srgbClr val="0000FF"/>
              </a:solidFill>
              <a:latin typeface="Cambria" pitchFamily="18" charset="0"/>
            </a:endParaRPr>
          </a:p>
          <a:p>
            <a:pPr>
              <a:buNone/>
              <a:tabLst>
                <a:tab pos="4037013" algn="l"/>
              </a:tabLst>
            </a:pPr>
            <a:r>
              <a:rPr lang="fr-FR" sz="1800" b="1" dirty="0">
                <a:solidFill>
                  <a:srgbClr val="0000FF"/>
                </a:solidFill>
                <a:latin typeface="Cambria" pitchFamily="18" charset="0"/>
              </a:rPr>
              <a:t>Questions diverses</a:t>
            </a:r>
          </a:p>
          <a:p>
            <a:pPr>
              <a:buNone/>
              <a:tabLst>
                <a:tab pos="4037013" algn="l"/>
              </a:tabLst>
            </a:pPr>
            <a:r>
              <a:rPr lang="fr-FR" sz="1800" b="1" dirty="0">
                <a:solidFill>
                  <a:srgbClr val="0000FF"/>
                </a:solidFill>
                <a:latin typeface="Cambria" pitchFamily="18" charset="0"/>
              </a:rPr>
              <a:t>Galette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Bilan Moral</a:t>
            </a:r>
            <a:endParaRPr lang="fr-FR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3349352"/>
          </a:xfrm>
        </p:spPr>
        <p:txBody>
          <a:bodyPr>
            <a:noAutofit/>
          </a:bodyPr>
          <a:lstStyle/>
          <a:p>
            <a:r>
              <a:rPr lang="fr-FR" sz="24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161 Membres dont </a:t>
            </a:r>
          </a:p>
          <a:p>
            <a:r>
              <a:rPr lang="fr-FR" sz="24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64 à l’AS et 31 à l’ASGRA  </a:t>
            </a:r>
          </a:p>
          <a:p>
            <a:r>
              <a:rPr lang="fr-FR" sz="24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Age moyen  72,8 ans né(e)s entre 1928 et 1970</a:t>
            </a:r>
          </a:p>
          <a:p>
            <a:r>
              <a:rPr lang="fr-FR" sz="24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51 FEMMES ; 110 HOMMES</a:t>
            </a:r>
          </a:p>
          <a:p>
            <a:endParaRPr lang="fr-FR" sz="2400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24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29 de 2023 ne se sont pas réinscrits en 2024</a:t>
            </a:r>
          </a:p>
          <a:p>
            <a:r>
              <a:rPr lang="fr-FR" sz="24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16 Nouveaux inscrits / 2023</a:t>
            </a:r>
          </a:p>
          <a:p>
            <a:endParaRPr lang="fr-FR" sz="2400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063880" y="648866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chemeClr val="accent3">
                    <a:lumMod val="75000"/>
                  </a:schemeClr>
                </a:solidFill>
              </a:rPr>
              <a:t>Bernard</a:t>
            </a:r>
            <a:endParaRPr lang="fr-FR" i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03806579"/>
              </p:ext>
            </p:extLst>
          </p:nvPr>
        </p:nvGraphicFramePr>
        <p:xfrm>
          <a:off x="1386840" y="548680"/>
          <a:ext cx="7649656" cy="4840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65948610"/>
              </p:ext>
            </p:extLst>
          </p:nvPr>
        </p:nvGraphicFramePr>
        <p:xfrm>
          <a:off x="1259632" y="836712"/>
          <a:ext cx="7760970" cy="4900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78931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1259632" y="332656"/>
          <a:ext cx="7344816" cy="5321541"/>
        </p:xfrm>
        <a:graphic>
          <a:graphicData uri="http://schemas.openxmlformats.org/drawingml/2006/table">
            <a:tbl>
              <a:tblPr/>
              <a:tblGrid>
                <a:gridCol w="4741285"/>
                <a:gridCol w="1281702"/>
                <a:gridCol w="1321829"/>
              </a:tblGrid>
              <a:tr h="448856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2800" b="1" i="0" u="none" strike="noStrike" dirty="0">
                          <a:solidFill>
                            <a:sysClr val="windowText" lastClr="000000"/>
                          </a:solidFill>
                          <a:latin typeface="Arial"/>
                        </a:rPr>
                        <a:t>BILAN FINANCIER AU 31/12/2024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30840"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48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Objet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Dépenses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Recettes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256489">
                <a:tc>
                  <a:txBody>
                    <a:bodyPr/>
                    <a:lstStyle/>
                    <a:p>
                      <a:pPr algn="l" fontAlgn="ctr"/>
                      <a:endParaRPr lang="fr-FR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26931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COTISATIONS ADHERENTS 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4 620,00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314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SOLDE VOYAGE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2 479,20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21801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INTERETS DE PLACEMENT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59,06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01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FOURNITURS DE BUREAU (ordinateur+imprimante+placard)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1 000,30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21801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INFORMATIQUE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204,24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01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FRAIS BANCAIRES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55,00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21801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PARTICIPATION SORTIE CHAMPLONG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21,60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01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RECEPTIONS ASSEMBLEE GENERALE +GALETTE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700,00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21801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LOTS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1 008,00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01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HIVERNALES/ESTIVALES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507,41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21801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VALLEE DU RHONE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316,74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01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ASGRA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459,05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678,00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21801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POURBOIRES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100,00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016">
                <a:tc>
                  <a:txBody>
                    <a:bodyPr/>
                    <a:lstStyle/>
                    <a:p>
                      <a:pPr algn="l" fontAlgn="ctr"/>
                      <a:endParaRPr lang="fr-FR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256489"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4 372,34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7 836,26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016">
                <a:tc>
                  <a:txBody>
                    <a:bodyPr/>
                    <a:lstStyle/>
                    <a:p>
                      <a:pPr algn="l" fontAlgn="ctr"/>
                      <a:endParaRPr lang="fr-FR" sz="14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14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4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</a:tr>
              <a:tr h="21801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RESULTAT EXERCICE 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/>
                        </a:rPr>
                        <a:t>3 463,92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97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8063880" y="648866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chemeClr val="accent3">
                    <a:lumMod val="75000"/>
                  </a:schemeClr>
                </a:solidFill>
              </a:rPr>
              <a:t>Bernard</a:t>
            </a:r>
            <a:endParaRPr lang="fr-FR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39688" y="332656"/>
            <a:ext cx="5797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fr-FR" sz="2800" b="1" dirty="0" smtClean="0">
                <a:solidFill>
                  <a:sysClr val="windowText" lastClr="000000"/>
                </a:solidFill>
                <a:latin typeface="Arial"/>
              </a:rPr>
              <a:t>BILAN FINANCIER AU 31/12/2024</a:t>
            </a:r>
            <a:endParaRPr lang="fr-FR" sz="2800" b="1" dirty="0">
              <a:solidFill>
                <a:sysClr val="windowText" lastClr="00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1259632" y="1700808"/>
          <a:ext cx="7205138" cy="2423160"/>
        </p:xfrm>
        <a:graphic>
          <a:graphicData uri="http://schemas.openxmlformats.org/drawingml/2006/table">
            <a:tbl>
              <a:tblPr/>
              <a:tblGrid>
                <a:gridCol w="5884291"/>
                <a:gridCol w="146050"/>
                <a:gridCol w="1174797"/>
              </a:tblGrid>
              <a:tr h="31432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/>
                        </a:rPr>
                        <a:t>TRESORERIE AU 31/12/2023 COMPTE + PLACEMENT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/>
                        </a:rPr>
                        <a:t>13 424,41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/>
                        </a:rPr>
                        <a:t>RESULTAT EXERCICE 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r-FR" sz="1800" b="1" i="0" u="none" strike="noStrike">
                        <a:solidFill>
                          <a:schemeClr val="accent4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/>
                        </a:rPr>
                        <a:t>3 463,92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algn="r" fontAlgn="ctr"/>
                      <a:r>
                        <a:rPr lang="fr-FR" sz="1800" b="1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/>
                        </a:rPr>
                        <a:t>SOLDE DE TRESORERIE AU 31/12/2024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1" i="0" u="none" strike="noStrike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/>
                        </a:rPr>
                        <a:t>16 888,33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0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800" b="0" i="0" u="none" strike="noStrike">
                        <a:solidFill>
                          <a:schemeClr val="accent4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/>
                        </a:rPr>
                        <a:t>BANQUE AU 31/122024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/>
                        </a:rPr>
                        <a:t>10 227,44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/>
                        </a:rPr>
                        <a:t>PLACEMENT AU 31/12/2024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/>
                        </a:rPr>
                        <a:t>6 655,58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/>
                        </a:rPr>
                        <a:t>CAISSE AU 31/42/2024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/>
                        </a:rPr>
                        <a:t>5,31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r" fontAlgn="ctr"/>
                      <a:r>
                        <a:rPr lang="fr-FR" sz="1800" b="1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/>
                        </a:rPr>
                        <a:t>SOLDE DE TRESORERIE AU 31/12/2024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0" i="0" u="none" strike="noStrike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/>
                        </a:rPr>
                        <a:t>16 888,33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2339752" y="476672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TRESORERIE</a:t>
            </a:r>
            <a:endParaRPr lang="fr-FR" sz="28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063880" y="648866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chemeClr val="accent3">
                    <a:lumMod val="75000"/>
                  </a:schemeClr>
                </a:solidFill>
              </a:rPr>
              <a:t>Bernard</a:t>
            </a:r>
            <a:endParaRPr lang="fr-FR" i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96968298"/>
              </p:ext>
            </p:extLst>
          </p:nvPr>
        </p:nvGraphicFramePr>
        <p:xfrm>
          <a:off x="1187624" y="332656"/>
          <a:ext cx="7632848" cy="5414010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3960440"/>
                <a:gridCol w="866775"/>
                <a:gridCol w="1005433"/>
                <a:gridCol w="864096"/>
                <a:gridCol w="936104"/>
              </a:tblGrid>
              <a:tr h="333375">
                <a:tc gridSpan="5">
                  <a:txBody>
                    <a:bodyPr/>
                    <a:lstStyle/>
                    <a:p>
                      <a:pPr algn="ctr" fontAlgn="b"/>
                      <a:endParaRPr lang="fr-FR" sz="2400" b="1" i="0" u="none" strike="noStrike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Arial"/>
                      </a:endParaRPr>
                    </a:p>
                    <a:p>
                      <a:pPr algn="ctr" fontAlgn="b"/>
                      <a:r>
                        <a:rPr lang="fr-FR" sz="2400" b="1" i="0" u="none" strike="noStrik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/>
                        </a:rPr>
                        <a:t>BUDGET </a:t>
                      </a:r>
                      <a:r>
                        <a:rPr lang="fr-FR" sz="2400" b="1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/>
                        </a:rPr>
                        <a:t>PREVISIONNEL </a:t>
                      </a:r>
                      <a:r>
                        <a:rPr lang="fr-FR" sz="2400" b="1" i="0" u="none" strike="noStrik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/>
                        </a:rPr>
                        <a:t>2025 vs 2024</a:t>
                      </a:r>
                    </a:p>
                    <a:p>
                      <a:pPr algn="ctr" fontAlgn="b"/>
                      <a:endParaRPr lang="fr-FR" sz="2400" b="1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/>
                        </a:rPr>
                        <a:t>DEPENSES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/>
                        </a:rPr>
                        <a:t>RECETTES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/>
                        </a:rPr>
                        <a:t>Objet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2025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2024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2025</a:t>
                      </a:r>
                      <a:endParaRPr lang="fr-FR" sz="16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2024</a:t>
                      </a:r>
                      <a:endParaRPr lang="fr-FR" sz="16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COTISATIONS ADHERENTS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4 500,00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</a:rPr>
                        <a:t>4 620,00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SOLDE VOYAGE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6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</a:rPr>
                        <a:t>2 479,20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INTERETS DE PLACEMENT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30,00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</a:rPr>
                        <a:t>59,06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FOURNITURE DE BUREAU + INFORMATIQUE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200,00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</a:rPr>
                        <a:t>1 000,30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6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INFORMATIQUE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16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</a:rPr>
                        <a:t>204,24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16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FRAIS BANCAIRE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60,00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</a:rPr>
                        <a:t>55,00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6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PARTICIPATION SORTIE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</a:rPr>
                        <a:t>21,60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6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RECEPTIONS </a:t>
                      </a: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ASSEMBLEE</a:t>
                      </a:r>
                      <a:r>
                        <a:rPr lang="fr-FR" sz="14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ANNUELLE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</a:t>
                      </a:r>
                      <a:r>
                        <a:rPr lang="fr-FR" sz="16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 </a:t>
                      </a:r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200,00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</a:rPr>
                        <a:t>700,00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6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LOTS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1 170,00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</a:rPr>
                        <a:t>1 008,00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6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HIVERNALES/ESTIVALES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500,00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</a:rPr>
                        <a:t>507,41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6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VALLEE DU </a:t>
                      </a: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RHONE + RECEPTION FINALE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1 300,00</a:t>
                      </a:r>
                      <a:endParaRPr lang="fr-FR" sz="16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</a:rPr>
                        <a:t>316,74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6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ASGRA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6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</a:rPr>
                        <a:t>459,05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6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</a:rPr>
                        <a:t>678,00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POURBOIRES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</a:rPr>
                        <a:t>100,00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6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ctr"/>
                      <a:endParaRPr lang="fr-FR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6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fr-FR" sz="16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4 530,00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</a:rPr>
                        <a:t>4 372,34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4 530,00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6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/>
                        </a:rPr>
                        <a:t>7 836,26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8063880" y="648866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chemeClr val="accent3">
                    <a:lumMod val="75000"/>
                  </a:schemeClr>
                </a:solidFill>
              </a:rPr>
              <a:t>Bernard</a:t>
            </a:r>
            <a:endParaRPr lang="fr-FR" i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Picture 4" descr="F:\Users\Peres\Documents\Amicale Seniors Chassieu\Image\Logos\Concours\Amicale 2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grpSp>
        <p:nvGrpSpPr>
          <p:cNvPr id="6" name="Groupe 73"/>
          <p:cNvGrpSpPr/>
          <p:nvPr/>
        </p:nvGrpSpPr>
        <p:grpSpPr>
          <a:xfrm>
            <a:off x="6876256" y="476672"/>
            <a:ext cx="1296144" cy="1830397"/>
            <a:chOff x="7596336" y="1196752"/>
            <a:chExt cx="1080120" cy="1614373"/>
          </a:xfrm>
        </p:grpSpPr>
        <p:grpSp>
          <p:nvGrpSpPr>
            <p:cNvPr id="7" name="Groupe 22"/>
            <p:cNvGrpSpPr/>
            <p:nvPr/>
          </p:nvGrpSpPr>
          <p:grpSpPr>
            <a:xfrm>
              <a:off x="7884368" y="1556792"/>
              <a:ext cx="792088" cy="1254333"/>
              <a:chOff x="7812360" y="1124744"/>
              <a:chExt cx="936104" cy="1326341"/>
            </a:xfrm>
          </p:grpSpPr>
          <p:pic>
            <p:nvPicPr>
              <p:cNvPr id="9" name="Image 8" descr="GUEDJ Paul 06.52.81.89.06 paul.guedj@bbox.fr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837938" y="1124744"/>
                <a:ext cx="837175" cy="998056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</p:pic>
          <p:sp>
            <p:nvSpPr>
              <p:cNvPr id="10" name="ZoneTexte 9"/>
              <p:cNvSpPr txBox="1"/>
              <p:nvPr/>
            </p:nvSpPr>
            <p:spPr>
              <a:xfrm>
                <a:off x="7812360" y="2204864"/>
                <a:ext cx="936104" cy="246221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000" b="1" dirty="0" smtClean="0">
                    <a:solidFill>
                      <a:schemeClr val="bg1"/>
                    </a:solidFill>
                  </a:rPr>
                  <a:t>Paul </a:t>
                </a:r>
                <a:r>
                  <a:rPr lang="fr-FR" sz="1000" b="1" dirty="0">
                    <a:solidFill>
                      <a:schemeClr val="bg1"/>
                    </a:solidFill>
                  </a:rPr>
                  <a:t>G</a:t>
                </a:r>
                <a:r>
                  <a:rPr lang="fr-FR" sz="1000" b="1" dirty="0" smtClean="0">
                    <a:solidFill>
                      <a:schemeClr val="bg1"/>
                    </a:solidFill>
                  </a:rPr>
                  <a:t>uedj</a:t>
                </a:r>
                <a:endParaRPr lang="fr-FR" sz="10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" name="Rectangle 7"/>
            <p:cNvSpPr/>
            <p:nvPr/>
          </p:nvSpPr>
          <p:spPr>
            <a:xfrm flipH="1">
              <a:off x="7596336" y="1196752"/>
              <a:ext cx="720080" cy="432048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800" b="1" dirty="0" smtClean="0">
                  <a:solidFill>
                    <a:schemeClr val="bg1"/>
                  </a:solidFill>
                </a:rPr>
                <a:t>Site Internet</a:t>
              </a:r>
            </a:p>
            <a:p>
              <a:pPr algn="ctr"/>
              <a:r>
                <a:rPr lang="fr-FR" sz="800" b="1" dirty="0" smtClean="0">
                  <a:solidFill>
                    <a:schemeClr val="bg1"/>
                  </a:solidFill>
                </a:rPr>
                <a:t>Relation Adhérents</a:t>
              </a:r>
              <a:endParaRPr lang="fr-FR" sz="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e 77"/>
          <p:cNvGrpSpPr/>
          <p:nvPr/>
        </p:nvGrpSpPr>
        <p:grpSpPr>
          <a:xfrm>
            <a:off x="3779912" y="2492896"/>
            <a:ext cx="1224136" cy="1979067"/>
            <a:chOff x="2627784" y="2329716"/>
            <a:chExt cx="1224136" cy="1979067"/>
          </a:xfrm>
        </p:grpSpPr>
        <p:sp>
          <p:nvSpPr>
            <p:cNvPr id="12" name="ZoneTexte 11"/>
            <p:cNvSpPr txBox="1"/>
            <p:nvPr/>
          </p:nvSpPr>
          <p:spPr>
            <a:xfrm>
              <a:off x="2699792" y="3908673"/>
              <a:ext cx="1080120" cy="40011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 smtClean="0">
                  <a:solidFill>
                    <a:schemeClr val="bg1"/>
                  </a:solidFill>
                </a:rPr>
                <a:t>Jean-François </a:t>
              </a:r>
              <a:r>
                <a:rPr lang="fr-FR" sz="1000" b="1" dirty="0" err="1" smtClean="0">
                  <a:solidFill>
                    <a:schemeClr val="bg1"/>
                  </a:solidFill>
                </a:rPr>
                <a:t>Lehemon</a:t>
              </a:r>
              <a:endParaRPr lang="fr-FR" sz="1000" b="1" dirty="0">
                <a:solidFill>
                  <a:schemeClr val="bg1"/>
                </a:solidFill>
              </a:endParaRPr>
            </a:p>
          </p:txBody>
        </p:sp>
        <p:pic>
          <p:nvPicPr>
            <p:cNvPr id="13" name="Picture 2" descr="F:\Users\Peres\Documents\Amicale Seniors Chassieu\Bureau\1699979865058.jpg"/>
            <p:cNvPicPr>
              <a:picLocks noChangeAspect="1" noChangeArrowheads="1"/>
            </p:cNvPicPr>
            <p:nvPr/>
          </p:nvPicPr>
          <p:blipFill>
            <a:blip r:embed="rId4" cstate="print"/>
            <a:srcRect t="17804" r="21908"/>
            <a:stretch>
              <a:fillRect/>
            </a:stretch>
          </p:blipFill>
          <p:spPr bwMode="auto">
            <a:xfrm rot="5400000">
              <a:off x="2646944" y="2849892"/>
              <a:ext cx="1185815" cy="9361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pic>
        <p:sp>
          <p:nvSpPr>
            <p:cNvPr id="14" name="ZoneTexte 13"/>
            <p:cNvSpPr txBox="1"/>
            <p:nvPr/>
          </p:nvSpPr>
          <p:spPr>
            <a:xfrm>
              <a:off x="2627784" y="2329716"/>
              <a:ext cx="1224136" cy="446276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 smtClean="0">
                  <a:solidFill>
                    <a:schemeClr val="bg1"/>
                  </a:solidFill>
                </a:rPr>
                <a:t>ASGRA/VDR</a:t>
              </a:r>
            </a:p>
            <a:p>
              <a:pPr algn="ctr"/>
              <a:r>
                <a:rPr lang="fr-FR" sz="1100" dirty="0" err="1" smtClean="0">
                  <a:solidFill>
                    <a:schemeClr val="bg2">
                      <a:lumMod val="25000"/>
                    </a:schemeClr>
                  </a:solidFill>
                </a:rPr>
                <a:t>Vice-Président</a:t>
              </a:r>
              <a:endParaRPr lang="fr-FR" sz="11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pic>
        <p:nvPicPr>
          <p:cNvPr id="15" name="Image 14" descr="Ginette Lacou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548680"/>
            <a:ext cx="1097923" cy="1484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ZoneTexte 15"/>
          <p:cNvSpPr txBox="1"/>
          <p:nvPr/>
        </p:nvSpPr>
        <p:spPr>
          <a:xfrm>
            <a:off x="755576" y="1988840"/>
            <a:ext cx="1080120" cy="24622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Ginette Lacour</a:t>
            </a:r>
            <a:endParaRPr lang="fr-FR" sz="1000" dirty="0">
              <a:solidFill>
                <a:schemeClr val="bg1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23528" y="260648"/>
            <a:ext cx="1008112" cy="4308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100" dirty="0" smtClean="0"/>
              <a:t>Trésorerie Comptabilité</a:t>
            </a:r>
            <a:endParaRPr lang="fr-FR" sz="1100" dirty="0"/>
          </a:p>
        </p:txBody>
      </p:sp>
      <p:grpSp>
        <p:nvGrpSpPr>
          <p:cNvPr id="18" name="Groupe 86"/>
          <p:cNvGrpSpPr/>
          <p:nvPr/>
        </p:nvGrpSpPr>
        <p:grpSpPr>
          <a:xfrm>
            <a:off x="3563888" y="188640"/>
            <a:ext cx="1440160" cy="2046421"/>
            <a:chOff x="4499992" y="188640"/>
            <a:chExt cx="1440160" cy="2046421"/>
          </a:xfrm>
        </p:grpSpPr>
        <p:grpSp>
          <p:nvGrpSpPr>
            <p:cNvPr id="19" name="Groupe 78"/>
            <p:cNvGrpSpPr/>
            <p:nvPr/>
          </p:nvGrpSpPr>
          <p:grpSpPr>
            <a:xfrm>
              <a:off x="4524704" y="188640"/>
              <a:ext cx="1368152" cy="2046421"/>
              <a:chOff x="4649670" y="0"/>
              <a:chExt cx="1368152" cy="2046421"/>
            </a:xfrm>
          </p:grpSpPr>
          <p:sp>
            <p:nvSpPr>
              <p:cNvPr id="21" name="ZoneTexte 20"/>
              <p:cNvSpPr txBox="1"/>
              <p:nvPr/>
            </p:nvSpPr>
            <p:spPr>
              <a:xfrm>
                <a:off x="4649670" y="1800200"/>
                <a:ext cx="1368152" cy="246221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000" b="1" dirty="0" smtClean="0">
                    <a:solidFill>
                      <a:schemeClr val="bg1"/>
                    </a:solidFill>
                  </a:rPr>
                  <a:t>Bernard </a:t>
                </a:r>
                <a:r>
                  <a:rPr lang="fr-FR" sz="1000" b="1" dirty="0" err="1" smtClean="0">
                    <a:solidFill>
                      <a:schemeClr val="bg1"/>
                    </a:solidFill>
                  </a:rPr>
                  <a:t>Desissaire</a:t>
                </a:r>
                <a:endParaRPr lang="fr-FR" sz="1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4696966" y="0"/>
                <a:ext cx="1296144" cy="332656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/>
                  <a:t>Président</a:t>
                </a:r>
                <a:endParaRPr lang="fr-FR" dirty="0"/>
              </a:p>
            </p:txBody>
          </p:sp>
        </p:grpSp>
        <p:pic>
          <p:nvPicPr>
            <p:cNvPr id="20" name="Picture 16" descr="F:\Users\Peres\Documents\Amicale Seniors Chassieu\GESTION ADHERANTS\Trombinoscope 2023-20230308T222005Z-001\Trombinoscope 2023\Desissaire Bernard.jpg"/>
            <p:cNvPicPr>
              <a:picLocks noChangeAspect="1" noChangeArrowheads="1"/>
            </p:cNvPicPr>
            <p:nvPr/>
          </p:nvPicPr>
          <p:blipFill>
            <a:blip r:embed="rId6" cstate="print"/>
            <a:srcRect l="19360" t="12234" r="30304" b="20650"/>
            <a:stretch>
              <a:fillRect/>
            </a:stretch>
          </p:blipFill>
          <p:spPr bwMode="auto">
            <a:xfrm rot="5400000">
              <a:off x="4499991" y="548681"/>
              <a:ext cx="1440162" cy="144016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23" name="Groupe 88"/>
          <p:cNvGrpSpPr/>
          <p:nvPr/>
        </p:nvGrpSpPr>
        <p:grpSpPr>
          <a:xfrm>
            <a:off x="467544" y="2564904"/>
            <a:ext cx="2177433" cy="2014483"/>
            <a:chOff x="162319" y="2420888"/>
            <a:chExt cx="2177433" cy="2014483"/>
          </a:xfrm>
        </p:grpSpPr>
        <p:pic>
          <p:nvPicPr>
            <p:cNvPr id="24" name="Picture 17" descr="F:\Users\Peres\Documents\Amicale Seniors Chassieu\GESTION ADHERANTS\Trombinoscope 2023-20230308T222005Z-001\Trombinoscope 2023\DaCruz Martine.jpg"/>
            <p:cNvPicPr>
              <a:picLocks noChangeAspect="1" noChangeArrowheads="1"/>
            </p:cNvPicPr>
            <p:nvPr/>
          </p:nvPicPr>
          <p:blipFill>
            <a:blip r:embed="rId7" cstate="print"/>
            <a:srcRect l="23070" t="15198" r="17740" b="17156"/>
            <a:stretch>
              <a:fillRect/>
            </a:stretch>
          </p:blipFill>
          <p:spPr bwMode="auto">
            <a:xfrm rot="16200000" flipH="1">
              <a:off x="90938" y="2925572"/>
              <a:ext cx="1240075" cy="106292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25" name="Groupe 80"/>
            <p:cNvGrpSpPr/>
            <p:nvPr/>
          </p:nvGrpSpPr>
          <p:grpSpPr>
            <a:xfrm>
              <a:off x="162319" y="2420888"/>
              <a:ext cx="2177433" cy="2014483"/>
              <a:chOff x="3402679" y="4653136"/>
              <a:chExt cx="2177433" cy="2014483"/>
            </a:xfrm>
          </p:grpSpPr>
          <p:sp>
            <p:nvSpPr>
              <p:cNvPr id="27" name="ZoneTexte 26"/>
              <p:cNvSpPr txBox="1"/>
              <p:nvPr/>
            </p:nvSpPr>
            <p:spPr>
              <a:xfrm>
                <a:off x="4437509" y="6288046"/>
                <a:ext cx="1123553" cy="24622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000" dirty="0" smtClean="0">
                    <a:solidFill>
                      <a:schemeClr val="bg1"/>
                    </a:solidFill>
                  </a:rPr>
                  <a:t>Annie Bottier</a:t>
                </a:r>
                <a:endParaRPr lang="fr-FR" sz="1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3419872" y="4653136"/>
                <a:ext cx="2160240" cy="432048"/>
              </a:xfrm>
              <a:prstGeom prst="rect">
                <a:avLst/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b="1" spc="600" dirty="0" smtClean="0">
                    <a:ln w="12700">
                      <a:noFill/>
                      <a:prstDash val="solid"/>
                    </a:ln>
                    <a:solidFill>
                      <a:schemeClr val="bg1"/>
                    </a:solidFill>
                  </a:rPr>
                  <a:t>Estivales/</a:t>
                </a:r>
              </a:p>
              <a:p>
                <a:pPr algn="ctr"/>
                <a:r>
                  <a:rPr lang="fr-FR" sz="1400" b="1" spc="600" dirty="0" smtClean="0">
                    <a:ln w="12700">
                      <a:noFill/>
                      <a:prstDash val="solid"/>
                    </a:ln>
                    <a:solidFill>
                      <a:schemeClr val="bg1"/>
                    </a:solidFill>
                  </a:rPr>
                  <a:t>Hivernales</a:t>
                </a:r>
                <a:endParaRPr lang="fr-FR" sz="1400" b="1" spc="600" dirty="0">
                  <a:ln w="12700">
                    <a:noFill/>
                    <a:prstDash val="solid"/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ZoneTexte 28"/>
              <p:cNvSpPr txBox="1"/>
              <p:nvPr/>
            </p:nvSpPr>
            <p:spPr>
              <a:xfrm>
                <a:off x="3402679" y="6267509"/>
                <a:ext cx="1025305" cy="4001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000" dirty="0" smtClean="0">
                    <a:solidFill>
                      <a:schemeClr val="bg1"/>
                    </a:solidFill>
                  </a:rPr>
                  <a:t>Martine Da Cruz</a:t>
                </a:r>
                <a:endParaRPr lang="fr-FR" sz="1000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26" name="Picture 15" descr="F:\Users\Peres\Documents\Amicale Seniors Chassieu\GESTION ADHERANTS\Trombinoscope 2023-20230308T222005Z-001\Trombinoscope 2023\Bottier Annie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331639" y="2876864"/>
              <a:ext cx="918912" cy="116644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30" name="Groupe 89"/>
          <p:cNvGrpSpPr/>
          <p:nvPr/>
        </p:nvGrpSpPr>
        <p:grpSpPr>
          <a:xfrm>
            <a:off x="1180154" y="4725144"/>
            <a:ext cx="3103814" cy="1891301"/>
            <a:chOff x="107504" y="4674622"/>
            <a:chExt cx="3103814" cy="1891301"/>
          </a:xfrm>
        </p:grpSpPr>
        <p:pic>
          <p:nvPicPr>
            <p:cNvPr id="31" name="Picture 11" descr="F:\Users\Peres\Documents\Amicale Seniors Chassieu\GESTION ADHERANTS\Trombinoscope 2023-20230308T222005Z-001\Trombinoscope 2023\TEYSSIER Christian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103631" y="4962654"/>
              <a:ext cx="961457" cy="12241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32" name="Groupe 75"/>
            <p:cNvGrpSpPr/>
            <p:nvPr/>
          </p:nvGrpSpPr>
          <p:grpSpPr>
            <a:xfrm>
              <a:off x="107504" y="4674622"/>
              <a:ext cx="3103814" cy="1891301"/>
              <a:chOff x="2843808" y="4157229"/>
              <a:chExt cx="3103814" cy="1891301"/>
            </a:xfrm>
          </p:grpSpPr>
          <p:sp>
            <p:nvSpPr>
              <p:cNvPr id="35" name="ZoneTexte 34"/>
              <p:cNvSpPr txBox="1"/>
              <p:nvPr/>
            </p:nvSpPr>
            <p:spPr>
              <a:xfrm>
                <a:off x="2843808" y="5503895"/>
                <a:ext cx="1080120" cy="400110"/>
              </a:xfrm>
              <a:prstGeom prst="rect">
                <a:avLst/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000" b="1" dirty="0" smtClean="0">
                    <a:solidFill>
                      <a:schemeClr val="bg1"/>
                    </a:solidFill>
                  </a:rPr>
                  <a:t>Francine </a:t>
                </a:r>
                <a:r>
                  <a:rPr lang="fr-FR" sz="1000" b="1" dirty="0" err="1" smtClean="0">
                    <a:solidFill>
                      <a:schemeClr val="bg1"/>
                    </a:solidFill>
                  </a:rPr>
                  <a:t>Bloquet</a:t>
                </a:r>
                <a:endParaRPr lang="fr-FR" sz="1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ZoneTexte 35"/>
              <p:cNvSpPr txBox="1"/>
              <p:nvPr/>
            </p:nvSpPr>
            <p:spPr>
              <a:xfrm>
                <a:off x="4788023" y="5648420"/>
                <a:ext cx="1159599" cy="400110"/>
              </a:xfrm>
              <a:prstGeom prst="rect">
                <a:avLst/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000" dirty="0" smtClean="0">
                    <a:solidFill>
                      <a:schemeClr val="bg1"/>
                    </a:solidFill>
                  </a:rPr>
                  <a:t>Christian </a:t>
                </a:r>
                <a:r>
                  <a:rPr lang="fr-FR" sz="1000" dirty="0" err="1" smtClean="0">
                    <a:solidFill>
                      <a:schemeClr val="bg1"/>
                    </a:solidFill>
                  </a:rPr>
                  <a:t>Teyssier</a:t>
                </a:r>
                <a:endParaRPr lang="fr-FR" sz="1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ZoneTexte 36"/>
              <p:cNvSpPr txBox="1"/>
              <p:nvPr/>
            </p:nvSpPr>
            <p:spPr>
              <a:xfrm>
                <a:off x="3851920" y="5585195"/>
                <a:ext cx="1008112" cy="400110"/>
              </a:xfrm>
              <a:prstGeom prst="rect">
                <a:avLst/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000" dirty="0" smtClean="0">
                    <a:solidFill>
                      <a:schemeClr val="bg1"/>
                    </a:solidFill>
                  </a:rPr>
                  <a:t>Michèle Fayolle</a:t>
                </a:r>
                <a:endParaRPr lang="fr-FR" sz="1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ZoneTexte 37"/>
              <p:cNvSpPr txBox="1"/>
              <p:nvPr/>
            </p:nvSpPr>
            <p:spPr>
              <a:xfrm>
                <a:off x="2915816" y="4157229"/>
                <a:ext cx="2880320" cy="338554"/>
              </a:xfrm>
              <a:prstGeom prst="rect">
                <a:avLst/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b="1" spc="600" dirty="0" smtClean="0">
                    <a:ln w="12700">
                      <a:noFill/>
                      <a:prstDash val="solid"/>
                    </a:ln>
                    <a:solidFill>
                      <a:schemeClr val="bg1"/>
                    </a:solidFill>
                  </a:rPr>
                  <a:t>Sorties</a:t>
                </a:r>
                <a:endParaRPr lang="fr-FR" sz="1600" b="1" spc="600" dirty="0">
                  <a:ln w="12700">
                    <a:noFill/>
                    <a:prstDash val="solid"/>
                  </a:ln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33" name="Picture 10" descr="F:\Users\Peres\Documents\Amicale Seniors Chassieu\GESTION ADHERANTS\Trombinoscope 2023-20230308T222005Z-001\Trombinoscope 2023\BLOQUET Francine1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79512" y="5013176"/>
              <a:ext cx="889075" cy="103309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4" name="Picture 13" descr="F:\Users\Peres\Documents\Amicale Seniors Chassieu\GESTION ADHERANTS\Trombinoscope 2023-20230308T222005Z-001\Trombinoscope 2023\FAYOLLE Michelle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187624" y="5013176"/>
              <a:ext cx="864096" cy="109190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39" name="Groupe 87"/>
          <p:cNvGrpSpPr/>
          <p:nvPr/>
        </p:nvGrpSpPr>
        <p:grpSpPr>
          <a:xfrm>
            <a:off x="6021685" y="2564904"/>
            <a:ext cx="2933677" cy="1840270"/>
            <a:chOff x="280095" y="260648"/>
            <a:chExt cx="2933677" cy="1840270"/>
          </a:xfrm>
        </p:grpSpPr>
        <p:sp>
          <p:nvSpPr>
            <p:cNvPr id="40" name="ZoneTexte 39"/>
            <p:cNvSpPr txBox="1"/>
            <p:nvPr/>
          </p:nvSpPr>
          <p:spPr>
            <a:xfrm>
              <a:off x="537723" y="1700808"/>
              <a:ext cx="1028991" cy="24622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1000" dirty="0" smtClean="0">
                  <a:solidFill>
                    <a:schemeClr val="bg1"/>
                  </a:solidFill>
                </a:rPr>
                <a:t>Andrée Comte</a:t>
              </a:r>
              <a:endParaRPr lang="fr-FR" sz="1000" dirty="0">
                <a:solidFill>
                  <a:schemeClr val="bg1"/>
                </a:solidFill>
              </a:endParaRPr>
            </a:p>
          </p:txBody>
        </p:sp>
        <p:sp>
          <p:nvSpPr>
            <p:cNvPr id="41" name="ZoneTexte 40"/>
            <p:cNvSpPr txBox="1"/>
            <p:nvPr/>
          </p:nvSpPr>
          <p:spPr>
            <a:xfrm>
              <a:off x="1854746" y="1700808"/>
              <a:ext cx="989842" cy="40011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1000" dirty="0" smtClean="0">
                  <a:solidFill>
                    <a:schemeClr val="bg1"/>
                  </a:solidFill>
                </a:rPr>
                <a:t>Michèle Fayolle</a:t>
              </a:r>
              <a:endParaRPr lang="fr-FR" sz="1000" dirty="0">
                <a:solidFill>
                  <a:schemeClr val="bg1"/>
                </a:solidFill>
              </a:endParaRPr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280095" y="260648"/>
              <a:ext cx="2933677" cy="338554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1600" b="1" spc="600" dirty="0" smtClean="0">
                  <a:ln w="12700">
                    <a:noFill/>
                    <a:prstDash val="solid"/>
                  </a:ln>
                  <a:solidFill>
                    <a:schemeClr val="bg1"/>
                  </a:solidFill>
                </a:rPr>
                <a:t>Lundi de l’Amitié</a:t>
              </a:r>
              <a:endParaRPr lang="fr-FR" sz="1600" b="1" spc="600" dirty="0">
                <a:ln w="12700">
                  <a:noFill/>
                  <a:prstDash val="solid"/>
                </a:ln>
                <a:solidFill>
                  <a:schemeClr val="bg1"/>
                </a:solidFill>
              </a:endParaRPr>
            </a:p>
          </p:txBody>
        </p:sp>
        <p:pic>
          <p:nvPicPr>
            <p:cNvPr id="43" name="Picture 12" descr="F:\Users\Peres\Documents\Amicale Seniors Chassieu\GESTION ADHERANTS\Trombinoscope 2023-20230308T222005Z-001\Trombinoscope 2023\COMTE Andree.jp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90679" y="609775"/>
              <a:ext cx="936104" cy="107797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4" name="Picture 13" descr="F:\Users\Peres\Documents\Amicale Seniors Chassieu\GESTION ADHERANTS\Trombinoscope 2023-20230308T222005Z-001\Trombinoscope 2023\FAYOLLE Michelle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937059" y="608907"/>
              <a:ext cx="864096" cy="109190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45" name="Groupe 60"/>
          <p:cNvGrpSpPr/>
          <p:nvPr/>
        </p:nvGrpSpPr>
        <p:grpSpPr>
          <a:xfrm>
            <a:off x="5508104" y="4653137"/>
            <a:ext cx="2520280" cy="1686380"/>
            <a:chOff x="4427984" y="4993432"/>
            <a:chExt cx="2520280" cy="168638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pic>
          <p:nvPicPr>
            <p:cNvPr id="46" name="Picture 2" descr="F:\Users\Peres\Documents\Amicale Seniors Chassieu\GESTION ADHERANTS\Trombinoscope 2023-20230308T222005Z-001\Trombinoscope 2023\DECHELETTE Syilvie 06.89.26.34.69 syldechelette@gmail.com.jpg"/>
            <p:cNvPicPr>
              <a:picLocks noChangeAspect="1" noChangeArrowheads="1"/>
            </p:cNvPicPr>
            <p:nvPr/>
          </p:nvPicPr>
          <p:blipFill>
            <a:blip r:embed="rId13" cstate="print"/>
            <a:srcRect t="10705"/>
            <a:stretch>
              <a:fillRect/>
            </a:stretch>
          </p:blipFill>
          <p:spPr bwMode="auto">
            <a:xfrm>
              <a:off x="4716016" y="5252011"/>
              <a:ext cx="1009006" cy="120132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</p:pic>
        <p:pic>
          <p:nvPicPr>
            <p:cNvPr id="47" name="Picture 3" descr="F:\Users\Peres\Documents\Amicale Seniors Chassieu\GESTION ADHERANTS\Trombinoscope 2023-20230308T222005Z-001\Trombinoscope 2023\HEINRICH Véronique 06.61.51.33.65 geranium69@icloud.com.jp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5490560" y="5252010"/>
              <a:ext cx="881640" cy="1201325"/>
            </a:xfrm>
            <a:prstGeom prst="rect">
              <a:avLst/>
            </a:prstGeom>
            <a:noFill/>
          </p:spPr>
        </p:pic>
        <p:sp>
          <p:nvSpPr>
            <p:cNvPr id="48" name="ZoneTexte 47"/>
            <p:cNvSpPr txBox="1"/>
            <p:nvPr/>
          </p:nvSpPr>
          <p:spPr>
            <a:xfrm>
              <a:off x="4572000" y="4993432"/>
              <a:ext cx="2160240" cy="307777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smtClean="0">
                  <a:solidFill>
                    <a:schemeClr val="bg1"/>
                  </a:solidFill>
                </a:rPr>
                <a:t>Secrétaire &amp; Voyages</a:t>
              </a:r>
              <a:endParaRPr lang="fr-F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9" name="ZoneTexte 48"/>
            <p:cNvSpPr txBox="1"/>
            <p:nvPr/>
          </p:nvSpPr>
          <p:spPr>
            <a:xfrm>
              <a:off x="4427984" y="6433591"/>
              <a:ext cx="2520280" cy="24622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 smtClean="0">
                  <a:solidFill>
                    <a:schemeClr val="bg1"/>
                  </a:solidFill>
                </a:rPr>
                <a:t>Sylvie </a:t>
              </a:r>
              <a:r>
                <a:rPr lang="fr-FR" sz="1000" b="1" dirty="0" err="1" smtClean="0">
                  <a:solidFill>
                    <a:schemeClr val="bg1"/>
                  </a:solidFill>
                </a:rPr>
                <a:t>Dechelette</a:t>
              </a:r>
              <a:r>
                <a:rPr lang="fr-FR" sz="1000" b="1" dirty="0" smtClean="0">
                  <a:solidFill>
                    <a:schemeClr val="bg1"/>
                  </a:solidFill>
                </a:rPr>
                <a:t> / Véronique Heinrich</a:t>
              </a:r>
              <a:endParaRPr lang="fr-FR" sz="1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0" name="Espace réservé de la date 46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</p:spPr>
        <p:txBody>
          <a:bodyPr/>
          <a:lstStyle/>
          <a:p>
            <a:r>
              <a:rPr lang="fr-FR" smtClean="0"/>
              <a:t>28/11/2024</a:t>
            </a:r>
            <a:endParaRPr lang="fr-FR"/>
          </a:p>
        </p:txBody>
      </p:sp>
      <p:sp>
        <p:nvSpPr>
          <p:cNvPr id="52" name="ZoneTexte 51"/>
          <p:cNvSpPr txBox="1"/>
          <p:nvPr/>
        </p:nvSpPr>
        <p:spPr>
          <a:xfrm>
            <a:off x="8063880" y="648866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chemeClr val="accent3">
                    <a:lumMod val="75000"/>
                  </a:schemeClr>
                </a:solidFill>
              </a:rPr>
              <a:t>Bernard</a:t>
            </a:r>
            <a:endParaRPr lang="fr-FR" i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351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427</TotalTime>
  <Words>1034</Words>
  <Application>Microsoft Office PowerPoint</Application>
  <PresentationFormat>Affichage à l'écran (4:3)</PresentationFormat>
  <Paragraphs>388</Paragraphs>
  <Slides>26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7" baseType="lpstr">
      <vt:lpstr>Solstice</vt:lpstr>
      <vt:lpstr>Diapositive 1</vt:lpstr>
      <vt:lpstr>Diapositive 2</vt:lpstr>
      <vt:lpstr>ORDRE DU JOUR</vt:lpstr>
      <vt:lpstr>Bilan Moral</vt:lpstr>
      <vt:lpstr>Diapositive 5</vt:lpstr>
      <vt:lpstr>Diapositive 6</vt:lpstr>
      <vt:lpstr>Diapositive 7</vt:lpstr>
      <vt:lpstr>Diapositive 8</vt:lpstr>
      <vt:lpstr>Diapositive 9</vt:lpstr>
      <vt:lpstr>LUNDIS DE L’AMITIE</vt:lpstr>
      <vt:lpstr>HIVERNALES/ESTIVALES</vt:lpstr>
      <vt:lpstr>HIVERNALES/ESTIVALES</vt:lpstr>
      <vt:lpstr>ASGRA / VDR</vt:lpstr>
      <vt:lpstr>Fait marquants 2024</vt:lpstr>
      <vt:lpstr>Match-Plays</vt:lpstr>
      <vt:lpstr>Cours collectifs</vt:lpstr>
      <vt:lpstr>Projets 2025</vt:lpstr>
      <vt:lpstr>Sortie 2024</vt:lpstr>
      <vt:lpstr>Sortie 2025</vt:lpstr>
      <vt:lpstr>Voyages 2024 </vt:lpstr>
      <vt:lpstr>Voyages 2025</vt:lpstr>
      <vt:lpstr>Diapositive 22</vt:lpstr>
      <vt:lpstr>Diapositive 23</vt:lpstr>
      <vt:lpstr>Election du Bureau</vt:lpstr>
      <vt:lpstr>AUTRES INTERVENTIONS</vt:lpstr>
      <vt:lpstr>Diapositive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Paul</dc:creator>
  <cp:lastModifiedBy>Paul</cp:lastModifiedBy>
  <cp:revision>55</cp:revision>
  <dcterms:created xsi:type="dcterms:W3CDTF">2024-12-12T07:30:48Z</dcterms:created>
  <dcterms:modified xsi:type="dcterms:W3CDTF">2025-01-10T08:38:16Z</dcterms:modified>
</cp:coreProperties>
</file>